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y="5143500" cx="9144000"/>
  <p:notesSz cx="6858000" cy="9144000"/>
  <p:embeddedFontLst>
    <p:embeddedFont>
      <p:font typeface="Proxima Nova"/>
      <p:regular r:id="rId41"/>
      <p:bold r:id="rId42"/>
      <p:italic r:id="rId43"/>
      <p:boldItalic r:id="rId44"/>
    </p:embeddedFont>
    <p:embeddedFont>
      <p:font typeface="Amatic SC"/>
      <p:regular r:id="rId45"/>
      <p:bold r:id="rId46"/>
    </p:embeddedFont>
    <p:embeddedFont>
      <p:font typeface="Playfair Display"/>
      <p:regular r:id="rId47"/>
      <p:bold r:id="rId48"/>
      <p:italic r:id="rId49"/>
      <p:boldItalic r:id="rId50"/>
    </p:embeddedFont>
    <p:embeddedFont>
      <p:font typeface="Montserrat"/>
      <p:regular r:id="rId51"/>
      <p:bold r:id="rId52"/>
      <p:italic r:id="rId53"/>
      <p:boldItalic r:id="rId54"/>
    </p:embeddedFont>
    <p:embeddedFont>
      <p:font typeface="Source Code Pro"/>
      <p:regular r:id="rId55"/>
      <p:bold r:id="rId56"/>
      <p:italic r:id="rId57"/>
      <p:boldItalic r:id="rId58"/>
    </p:embeddedFont>
    <p:embeddedFont>
      <p:font typeface="Oswald"/>
      <p:regular r:id="rId59"/>
      <p:bold r:id="rId6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font" Target="fonts/ProximaNova-bold.fntdata"/><Relationship Id="rId41" Type="http://schemas.openxmlformats.org/officeDocument/2006/relationships/font" Target="fonts/ProximaNova-regular.fntdata"/><Relationship Id="rId44" Type="http://schemas.openxmlformats.org/officeDocument/2006/relationships/font" Target="fonts/ProximaNova-boldItalic.fntdata"/><Relationship Id="rId43" Type="http://schemas.openxmlformats.org/officeDocument/2006/relationships/font" Target="fonts/ProximaNova-italic.fntdata"/><Relationship Id="rId46" Type="http://schemas.openxmlformats.org/officeDocument/2006/relationships/font" Target="fonts/AmaticSC-bold.fntdata"/><Relationship Id="rId45" Type="http://schemas.openxmlformats.org/officeDocument/2006/relationships/font" Target="fonts/AmaticSC-regular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48" Type="http://schemas.openxmlformats.org/officeDocument/2006/relationships/font" Target="fonts/PlayfairDisplay-bold.fntdata"/><Relationship Id="rId47" Type="http://schemas.openxmlformats.org/officeDocument/2006/relationships/font" Target="fonts/PlayfairDisplay-regular.fntdata"/><Relationship Id="rId49" Type="http://schemas.openxmlformats.org/officeDocument/2006/relationships/font" Target="fonts/PlayfairDisplay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Oswald-bold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ontserrat-regular.fntdata"/><Relationship Id="rId50" Type="http://schemas.openxmlformats.org/officeDocument/2006/relationships/font" Target="fonts/PlayfairDisplay-boldItalic.fntdata"/><Relationship Id="rId53" Type="http://schemas.openxmlformats.org/officeDocument/2006/relationships/font" Target="fonts/Montserrat-italic.fntdata"/><Relationship Id="rId52" Type="http://schemas.openxmlformats.org/officeDocument/2006/relationships/font" Target="fonts/Montserrat-bold.fntdata"/><Relationship Id="rId11" Type="http://schemas.openxmlformats.org/officeDocument/2006/relationships/slide" Target="slides/slide6.xml"/><Relationship Id="rId55" Type="http://schemas.openxmlformats.org/officeDocument/2006/relationships/font" Target="fonts/SourceCodePro-regular.fntdata"/><Relationship Id="rId10" Type="http://schemas.openxmlformats.org/officeDocument/2006/relationships/slide" Target="slides/slide5.xml"/><Relationship Id="rId54" Type="http://schemas.openxmlformats.org/officeDocument/2006/relationships/font" Target="fonts/Montserrat-boldItalic.fntdata"/><Relationship Id="rId13" Type="http://schemas.openxmlformats.org/officeDocument/2006/relationships/slide" Target="slides/slide8.xml"/><Relationship Id="rId57" Type="http://schemas.openxmlformats.org/officeDocument/2006/relationships/font" Target="fonts/SourceCodePro-italic.fntdata"/><Relationship Id="rId12" Type="http://schemas.openxmlformats.org/officeDocument/2006/relationships/slide" Target="slides/slide7.xml"/><Relationship Id="rId56" Type="http://schemas.openxmlformats.org/officeDocument/2006/relationships/font" Target="fonts/SourceCodePro-bold.fntdata"/><Relationship Id="rId15" Type="http://schemas.openxmlformats.org/officeDocument/2006/relationships/slide" Target="slides/slide10.xml"/><Relationship Id="rId59" Type="http://schemas.openxmlformats.org/officeDocument/2006/relationships/font" Target="fonts/Oswald-regular.fntdata"/><Relationship Id="rId14" Type="http://schemas.openxmlformats.org/officeDocument/2006/relationships/slide" Target="slides/slide9.xml"/><Relationship Id="rId58" Type="http://schemas.openxmlformats.org/officeDocument/2006/relationships/font" Target="fonts/SourceCodePro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98534d2df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98534d2df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a5f69a349_7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a5f69a349_7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a5f69a349_7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a5f69a349_7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a5f69a349_7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1a5f69a349_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a5f69a349_7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1a5f69a349_7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a5f69a349_7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a5f69a349_7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b4e6c499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1b4e6c499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98534d2dfd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98534d2dfd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a5f69a349_7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1a5f69a349_7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1b4e6c499d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1b4e6c499d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98534d2dfd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98534d2dfd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a5cfdee1b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a5cfdee1b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1b4e6c499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1b4e6c499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1a5f69a349_7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1a5f69a349_7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98534d2dfd_0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98534d2dfd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98534d2dfd_0_4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98534d2dfd_0_4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1b524956c6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1b524956c6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1a5f69a349_7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1a5f69a349_7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1b524956c6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1b524956c6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8ce1e31ed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8ce1e31ed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98534d2dfd_0_3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98534d2dfd_0_3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1b524956c6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1b524956c6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a5cfdee1b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a5cfdee1b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98534d2dfd_0_4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98534d2dfd_0_4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1b524956c6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1b524956c6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98534d2dfd_0_4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98534d2dfd_0_4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1b524956c6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1b524956c6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98534d2dfd_0_4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98534d2dfd_0_4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1b524956c6_2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9" name="Google Shape;689;g1b524956c6_2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a5f69a349_7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a5f69a349_7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98534d2dfd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98534d2dfd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b524956c6_2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b524956c6_2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b524956c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b524956c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b524956c6_2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b524956c6_2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b4e67b47e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b4e67b47e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4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4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5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5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3" name="Google Shape;73;p17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4" name="Google Shape;74;p1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0" name="Google Shape;80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1" name="Google Shape;81;p1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4" name="Google Shape;84;p2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7" name="Google Shape;87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8" name="Google Shape;88;p21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9" name="Google Shape;89;p21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0" name="Google Shape;90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91" name="Google Shape;91;p2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94" name="Google Shape;94;p2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97" name="Google Shape;97;p23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98" name="Google Shape;98;p2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18.png"/><Relationship Id="rId5" Type="http://schemas.openxmlformats.org/officeDocument/2006/relationships/image" Target="../media/image25.png"/><Relationship Id="rId6" Type="http://schemas.openxmlformats.org/officeDocument/2006/relationships/image" Target="../media/image21.png"/><Relationship Id="rId7" Type="http://schemas.openxmlformats.org/officeDocument/2006/relationships/image" Target="../media/image14.png"/><Relationship Id="rId8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23.png"/><Relationship Id="rId10" Type="http://schemas.openxmlformats.org/officeDocument/2006/relationships/image" Target="../media/image22.png"/><Relationship Id="rId13" Type="http://schemas.openxmlformats.org/officeDocument/2006/relationships/image" Target="../media/image30.png"/><Relationship Id="rId1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9" Type="http://schemas.openxmlformats.org/officeDocument/2006/relationships/image" Target="../media/image29.png"/><Relationship Id="rId5" Type="http://schemas.openxmlformats.org/officeDocument/2006/relationships/image" Target="../media/image10.png"/><Relationship Id="rId6" Type="http://schemas.openxmlformats.org/officeDocument/2006/relationships/image" Target="../media/image15.png"/><Relationship Id="rId7" Type="http://schemas.openxmlformats.org/officeDocument/2006/relationships/image" Target="../media/image24.png"/><Relationship Id="rId8" Type="http://schemas.openxmlformats.org/officeDocument/2006/relationships/image" Target="../media/image28.png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image" Target="../media/image31.png"/><Relationship Id="rId10" Type="http://schemas.openxmlformats.org/officeDocument/2006/relationships/image" Target="../media/image24.png"/><Relationship Id="rId1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image" Target="../media/image26.png"/><Relationship Id="rId9" Type="http://schemas.openxmlformats.org/officeDocument/2006/relationships/image" Target="../media/image27.png"/><Relationship Id="rId5" Type="http://schemas.openxmlformats.org/officeDocument/2006/relationships/image" Target="../media/image10.png"/><Relationship Id="rId6" Type="http://schemas.openxmlformats.org/officeDocument/2006/relationships/image" Target="../media/image15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image" Target="../media/image29.png"/><Relationship Id="rId10" Type="http://schemas.openxmlformats.org/officeDocument/2006/relationships/image" Target="../media/image28.png"/><Relationship Id="rId13" Type="http://schemas.openxmlformats.org/officeDocument/2006/relationships/image" Target="../media/image23.png"/><Relationship Id="rId1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9" Type="http://schemas.openxmlformats.org/officeDocument/2006/relationships/image" Target="../media/image24.png"/><Relationship Id="rId15" Type="http://schemas.openxmlformats.org/officeDocument/2006/relationships/image" Target="../media/image30.png"/><Relationship Id="rId14" Type="http://schemas.openxmlformats.org/officeDocument/2006/relationships/image" Target="../media/image27.png"/><Relationship Id="rId17" Type="http://schemas.openxmlformats.org/officeDocument/2006/relationships/image" Target="../media/image34.png"/><Relationship Id="rId16" Type="http://schemas.openxmlformats.org/officeDocument/2006/relationships/image" Target="../media/image31.png"/><Relationship Id="rId5" Type="http://schemas.openxmlformats.org/officeDocument/2006/relationships/image" Target="../media/image8.png"/><Relationship Id="rId6" Type="http://schemas.openxmlformats.org/officeDocument/2006/relationships/image" Target="../media/image39.png"/><Relationship Id="rId7" Type="http://schemas.openxmlformats.org/officeDocument/2006/relationships/image" Target="../media/image13.png"/><Relationship Id="rId8" Type="http://schemas.openxmlformats.org/officeDocument/2006/relationships/image" Target="../media/image35.png"/></Relationships>
</file>

<file path=ppt/slides/_rels/slide16.xml.rels><?xml version="1.0" encoding="UTF-8" standalone="yes"?><Relationships xmlns="http://schemas.openxmlformats.org/package/2006/relationships"><Relationship Id="rId11" Type="http://schemas.openxmlformats.org/officeDocument/2006/relationships/image" Target="../media/image45.png"/><Relationship Id="rId10" Type="http://schemas.openxmlformats.org/officeDocument/2006/relationships/image" Target="../media/image41.png"/><Relationship Id="rId13" Type="http://schemas.openxmlformats.org/officeDocument/2006/relationships/image" Target="../media/image44.png"/><Relationship Id="rId12" Type="http://schemas.openxmlformats.org/officeDocument/2006/relationships/image" Target="../media/image43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5" Type="http://schemas.openxmlformats.org/officeDocument/2006/relationships/image" Target="../media/image53.png"/><Relationship Id="rId14" Type="http://schemas.openxmlformats.org/officeDocument/2006/relationships/image" Target="../media/image49.png"/><Relationship Id="rId17" Type="http://schemas.openxmlformats.org/officeDocument/2006/relationships/image" Target="../media/image46.png"/><Relationship Id="rId16" Type="http://schemas.openxmlformats.org/officeDocument/2006/relationships/image" Target="../media/image47.png"/><Relationship Id="rId5" Type="http://schemas.openxmlformats.org/officeDocument/2006/relationships/image" Target="../media/image38.png"/><Relationship Id="rId6" Type="http://schemas.openxmlformats.org/officeDocument/2006/relationships/image" Target="../media/image42.png"/><Relationship Id="rId7" Type="http://schemas.openxmlformats.org/officeDocument/2006/relationships/image" Target="../media/image40.png"/><Relationship Id="rId8" Type="http://schemas.openxmlformats.org/officeDocument/2006/relationships/image" Target="../media/image3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8.png"/></Relationships>
</file>

<file path=ppt/slides/_rels/slide18.xml.rels><?xml version="1.0" encoding="UTF-8" standalone="yes"?><Relationships xmlns="http://schemas.openxmlformats.org/package/2006/relationships"><Relationship Id="rId11" Type="http://schemas.openxmlformats.org/officeDocument/2006/relationships/image" Target="../media/image66.png"/><Relationship Id="rId10" Type="http://schemas.openxmlformats.org/officeDocument/2006/relationships/image" Target="../media/image59.png"/><Relationship Id="rId12" Type="http://schemas.openxmlformats.org/officeDocument/2006/relationships/image" Target="../media/image70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64.png"/><Relationship Id="rId5" Type="http://schemas.openxmlformats.org/officeDocument/2006/relationships/image" Target="../media/image57.png"/><Relationship Id="rId6" Type="http://schemas.openxmlformats.org/officeDocument/2006/relationships/image" Target="../media/image50.png"/><Relationship Id="rId7" Type="http://schemas.openxmlformats.org/officeDocument/2006/relationships/image" Target="../media/image56.png"/><Relationship Id="rId8" Type="http://schemas.openxmlformats.org/officeDocument/2006/relationships/image" Target="../media/image60.png"/></Relationships>
</file>

<file path=ppt/slides/_rels/slide19.xml.rels><?xml version="1.0" encoding="UTF-8" standalone="yes"?><Relationships xmlns="http://schemas.openxmlformats.org/package/2006/relationships"><Relationship Id="rId11" Type="http://schemas.openxmlformats.org/officeDocument/2006/relationships/image" Target="../media/image72.png"/><Relationship Id="rId10" Type="http://schemas.openxmlformats.org/officeDocument/2006/relationships/image" Target="../media/image63.png"/><Relationship Id="rId13" Type="http://schemas.openxmlformats.org/officeDocument/2006/relationships/image" Target="../media/image69.png"/><Relationship Id="rId12" Type="http://schemas.openxmlformats.org/officeDocument/2006/relationships/image" Target="../media/image68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7.png"/><Relationship Id="rId4" Type="http://schemas.openxmlformats.org/officeDocument/2006/relationships/image" Target="../media/image58.png"/><Relationship Id="rId9" Type="http://schemas.openxmlformats.org/officeDocument/2006/relationships/image" Target="../media/image62.png"/><Relationship Id="rId14" Type="http://schemas.openxmlformats.org/officeDocument/2006/relationships/image" Target="../media/image76.png"/><Relationship Id="rId5" Type="http://schemas.openxmlformats.org/officeDocument/2006/relationships/image" Target="../media/image74.png"/><Relationship Id="rId6" Type="http://schemas.openxmlformats.org/officeDocument/2006/relationships/image" Target="../media/image61.png"/><Relationship Id="rId7" Type="http://schemas.openxmlformats.org/officeDocument/2006/relationships/image" Target="../media/image54.png"/><Relationship Id="rId8" Type="http://schemas.openxmlformats.org/officeDocument/2006/relationships/image" Target="../media/image5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1.png"/></Relationships>
</file>

<file path=ppt/slides/_rels/slide20.xml.rels><?xml version="1.0" encoding="UTF-8" standalone="yes"?><Relationships xmlns="http://schemas.openxmlformats.org/package/2006/relationships"><Relationship Id="rId11" Type="http://schemas.openxmlformats.org/officeDocument/2006/relationships/image" Target="../media/image82.png"/><Relationship Id="rId10" Type="http://schemas.openxmlformats.org/officeDocument/2006/relationships/image" Target="../media/image101.png"/><Relationship Id="rId13" Type="http://schemas.openxmlformats.org/officeDocument/2006/relationships/image" Target="../media/image86.png"/><Relationship Id="rId12" Type="http://schemas.openxmlformats.org/officeDocument/2006/relationships/image" Target="../media/image79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7.png"/><Relationship Id="rId4" Type="http://schemas.openxmlformats.org/officeDocument/2006/relationships/image" Target="../media/image65.png"/><Relationship Id="rId9" Type="http://schemas.openxmlformats.org/officeDocument/2006/relationships/image" Target="../media/image77.png"/><Relationship Id="rId15" Type="http://schemas.openxmlformats.org/officeDocument/2006/relationships/image" Target="../media/image91.png"/><Relationship Id="rId14" Type="http://schemas.openxmlformats.org/officeDocument/2006/relationships/image" Target="../media/image83.png"/><Relationship Id="rId17" Type="http://schemas.openxmlformats.org/officeDocument/2006/relationships/image" Target="../media/image78.png"/><Relationship Id="rId16" Type="http://schemas.openxmlformats.org/officeDocument/2006/relationships/image" Target="../media/image85.png"/><Relationship Id="rId5" Type="http://schemas.openxmlformats.org/officeDocument/2006/relationships/image" Target="../media/image92.png"/><Relationship Id="rId6" Type="http://schemas.openxmlformats.org/officeDocument/2006/relationships/image" Target="../media/image73.png"/><Relationship Id="rId18" Type="http://schemas.openxmlformats.org/officeDocument/2006/relationships/image" Target="../media/image80.png"/><Relationship Id="rId7" Type="http://schemas.openxmlformats.org/officeDocument/2006/relationships/image" Target="../media/image75.png"/><Relationship Id="rId8" Type="http://schemas.openxmlformats.org/officeDocument/2006/relationships/image" Target="../media/image10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4.png"/></Relationships>
</file>

<file path=ppt/slides/_rels/slide22.xml.rels><?xml version="1.0" encoding="UTF-8" standalone="yes"?><Relationships xmlns="http://schemas.openxmlformats.org/package/2006/relationships"><Relationship Id="rId11" Type="http://schemas.openxmlformats.org/officeDocument/2006/relationships/image" Target="../media/image44.png"/><Relationship Id="rId10" Type="http://schemas.openxmlformats.org/officeDocument/2006/relationships/image" Target="../media/image43.png"/><Relationship Id="rId13" Type="http://schemas.openxmlformats.org/officeDocument/2006/relationships/image" Target="../media/image49.png"/><Relationship Id="rId12" Type="http://schemas.openxmlformats.org/officeDocument/2006/relationships/image" Target="../media/image8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8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5" Type="http://schemas.openxmlformats.org/officeDocument/2006/relationships/image" Target="../media/image47.png"/><Relationship Id="rId14" Type="http://schemas.openxmlformats.org/officeDocument/2006/relationships/image" Target="../media/image53.png"/><Relationship Id="rId17" Type="http://schemas.openxmlformats.org/officeDocument/2006/relationships/image" Target="../media/image81.png"/><Relationship Id="rId16" Type="http://schemas.openxmlformats.org/officeDocument/2006/relationships/image" Target="../media/image46.png"/><Relationship Id="rId5" Type="http://schemas.openxmlformats.org/officeDocument/2006/relationships/image" Target="../media/image33.png"/><Relationship Id="rId6" Type="http://schemas.openxmlformats.org/officeDocument/2006/relationships/image" Target="../media/image32.png"/><Relationship Id="rId7" Type="http://schemas.openxmlformats.org/officeDocument/2006/relationships/image" Target="../media/image37.png"/><Relationship Id="rId8" Type="http://schemas.openxmlformats.org/officeDocument/2006/relationships/image" Target="../media/image41.png"/></Relationships>
</file>

<file path=ppt/slides/_rels/slide23.xml.rels><?xml version="1.0" encoding="UTF-8" standalone="yes"?><Relationships xmlns="http://schemas.openxmlformats.org/package/2006/relationships"><Relationship Id="rId11" Type="http://schemas.openxmlformats.org/officeDocument/2006/relationships/image" Target="../media/image44.png"/><Relationship Id="rId10" Type="http://schemas.openxmlformats.org/officeDocument/2006/relationships/image" Target="../media/image43.png"/><Relationship Id="rId13" Type="http://schemas.openxmlformats.org/officeDocument/2006/relationships/image" Target="../media/image49.png"/><Relationship Id="rId12" Type="http://schemas.openxmlformats.org/officeDocument/2006/relationships/image" Target="../media/image8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8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5" Type="http://schemas.openxmlformats.org/officeDocument/2006/relationships/image" Target="../media/image47.png"/><Relationship Id="rId14" Type="http://schemas.openxmlformats.org/officeDocument/2006/relationships/image" Target="../media/image53.png"/><Relationship Id="rId17" Type="http://schemas.openxmlformats.org/officeDocument/2006/relationships/image" Target="../media/image81.png"/><Relationship Id="rId16" Type="http://schemas.openxmlformats.org/officeDocument/2006/relationships/image" Target="../media/image46.png"/><Relationship Id="rId5" Type="http://schemas.openxmlformats.org/officeDocument/2006/relationships/image" Target="../media/image33.png"/><Relationship Id="rId6" Type="http://schemas.openxmlformats.org/officeDocument/2006/relationships/image" Target="../media/image32.png"/><Relationship Id="rId7" Type="http://schemas.openxmlformats.org/officeDocument/2006/relationships/image" Target="../media/image37.png"/><Relationship Id="rId8" Type="http://schemas.openxmlformats.org/officeDocument/2006/relationships/image" Target="../media/image41.png"/></Relationships>
</file>

<file path=ppt/slides/_rels/slide24.xml.rels><?xml version="1.0" encoding="UTF-8" standalone="yes"?><Relationships xmlns="http://schemas.openxmlformats.org/package/2006/relationships"><Relationship Id="rId11" Type="http://schemas.openxmlformats.org/officeDocument/2006/relationships/image" Target="../media/image27.png"/><Relationship Id="rId10" Type="http://schemas.openxmlformats.org/officeDocument/2006/relationships/image" Target="../media/image23.png"/><Relationship Id="rId13" Type="http://schemas.openxmlformats.org/officeDocument/2006/relationships/image" Target="../media/image89.png"/><Relationship Id="rId12" Type="http://schemas.openxmlformats.org/officeDocument/2006/relationships/image" Target="../media/image31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openxmlformats.org/officeDocument/2006/relationships/image" Target="../media/image29.png"/><Relationship Id="rId15" Type="http://schemas.openxmlformats.org/officeDocument/2006/relationships/image" Target="../media/image13.png"/><Relationship Id="rId14" Type="http://schemas.openxmlformats.org/officeDocument/2006/relationships/image" Target="../media/image113.png"/><Relationship Id="rId16" Type="http://schemas.openxmlformats.org/officeDocument/2006/relationships/image" Target="../media/image88.png"/><Relationship Id="rId5" Type="http://schemas.openxmlformats.org/officeDocument/2006/relationships/image" Target="../media/image10.png"/><Relationship Id="rId6" Type="http://schemas.openxmlformats.org/officeDocument/2006/relationships/image" Target="../media/image15.png"/><Relationship Id="rId7" Type="http://schemas.openxmlformats.org/officeDocument/2006/relationships/image" Target="../media/image28.png"/><Relationship Id="rId8" Type="http://schemas.openxmlformats.org/officeDocument/2006/relationships/image" Target="../media/image2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0.png"/><Relationship Id="rId4" Type="http://schemas.openxmlformats.org/officeDocument/2006/relationships/image" Target="../media/image93.png"/><Relationship Id="rId5" Type="http://schemas.openxmlformats.org/officeDocument/2006/relationships/image" Target="../media/image19.png"/></Relationships>
</file>

<file path=ppt/slides/_rels/slide26.xml.rels><?xml version="1.0" encoding="UTF-8" standalone="yes"?><Relationships xmlns="http://schemas.openxmlformats.org/package/2006/relationships"><Relationship Id="rId20" Type="http://schemas.openxmlformats.org/officeDocument/2006/relationships/image" Target="../media/image123.png"/><Relationship Id="rId11" Type="http://schemas.openxmlformats.org/officeDocument/2006/relationships/image" Target="../media/image23.png"/><Relationship Id="rId10" Type="http://schemas.openxmlformats.org/officeDocument/2006/relationships/image" Target="../media/image22.png"/><Relationship Id="rId13" Type="http://schemas.openxmlformats.org/officeDocument/2006/relationships/image" Target="../media/image30.png"/><Relationship Id="rId1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0.png"/><Relationship Id="rId4" Type="http://schemas.openxmlformats.org/officeDocument/2006/relationships/image" Target="../media/image93.png"/><Relationship Id="rId9" Type="http://schemas.openxmlformats.org/officeDocument/2006/relationships/image" Target="../media/image29.png"/><Relationship Id="rId15" Type="http://schemas.openxmlformats.org/officeDocument/2006/relationships/image" Target="../media/image34.png"/><Relationship Id="rId14" Type="http://schemas.openxmlformats.org/officeDocument/2006/relationships/image" Target="../media/image31.png"/><Relationship Id="rId17" Type="http://schemas.openxmlformats.org/officeDocument/2006/relationships/image" Target="../media/image122.png"/><Relationship Id="rId16" Type="http://schemas.openxmlformats.org/officeDocument/2006/relationships/image" Target="../media/image96.png"/><Relationship Id="rId5" Type="http://schemas.openxmlformats.org/officeDocument/2006/relationships/image" Target="../media/image19.png"/><Relationship Id="rId19" Type="http://schemas.openxmlformats.org/officeDocument/2006/relationships/image" Target="../media/image103.png"/><Relationship Id="rId6" Type="http://schemas.openxmlformats.org/officeDocument/2006/relationships/image" Target="../media/image120.png"/><Relationship Id="rId18" Type="http://schemas.openxmlformats.org/officeDocument/2006/relationships/image" Target="../media/image113.png"/><Relationship Id="rId7" Type="http://schemas.openxmlformats.org/officeDocument/2006/relationships/image" Target="../media/image94.png"/><Relationship Id="rId8" Type="http://schemas.openxmlformats.org/officeDocument/2006/relationships/image" Target="../media/image2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95.png"/><Relationship Id="rId4" Type="http://schemas.openxmlformats.org/officeDocument/2006/relationships/image" Target="../media/image10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97.png"/><Relationship Id="rId4" Type="http://schemas.openxmlformats.org/officeDocument/2006/relationships/image" Target="../media/image106.png"/><Relationship Id="rId5" Type="http://schemas.openxmlformats.org/officeDocument/2006/relationships/image" Target="../media/image11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98.png"/><Relationship Id="rId4" Type="http://schemas.openxmlformats.org/officeDocument/2006/relationships/image" Target="../media/image10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7.png"/><Relationship Id="rId8" Type="http://schemas.openxmlformats.org/officeDocument/2006/relationships/image" Target="../media/image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99.png"/><Relationship Id="rId4" Type="http://schemas.openxmlformats.org/officeDocument/2006/relationships/image" Target="../media/image108.png"/><Relationship Id="rId5" Type="http://schemas.openxmlformats.org/officeDocument/2006/relationships/image" Target="../media/image11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00.png"/><Relationship Id="rId4" Type="http://schemas.openxmlformats.org/officeDocument/2006/relationships/image" Target="../media/image11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04.png"/><Relationship Id="rId4" Type="http://schemas.openxmlformats.org/officeDocument/2006/relationships/image" Target="../media/image112.png"/><Relationship Id="rId5" Type="http://schemas.openxmlformats.org/officeDocument/2006/relationships/image" Target="../media/image11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14.png"/><Relationship Id="rId4" Type="http://schemas.openxmlformats.org/officeDocument/2006/relationships/image" Target="../media/image11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09.png"/><Relationship Id="rId4" Type="http://schemas.openxmlformats.org/officeDocument/2006/relationships/image" Target="../media/image118.png"/><Relationship Id="rId5" Type="http://schemas.openxmlformats.org/officeDocument/2006/relationships/image" Target="../media/image11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88.png"/><Relationship Id="rId4" Type="http://schemas.openxmlformats.org/officeDocument/2006/relationships/image" Target="../media/image1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7.png"/><Relationship Id="rId8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7.png"/><Relationship Id="rId8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7.png"/><Relationship Id="rId8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1" Type="http://schemas.openxmlformats.org/officeDocument/2006/relationships/image" Target="../media/image2.png"/><Relationship Id="rId10" Type="http://schemas.openxmlformats.org/officeDocument/2006/relationships/image" Target="../media/image8.png"/><Relationship Id="rId9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7" Type="http://schemas.openxmlformats.org/officeDocument/2006/relationships/image" Target="../media/image6.png"/><Relationship Id="rId8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ver_color.png" id="105" name="Google Shape;10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7813" y="152400"/>
            <a:ext cx="604837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Universe (of discourse)</a:t>
            </a:r>
            <a:endParaRPr/>
          </a:p>
        </p:txBody>
      </p:sp>
      <p:sp>
        <p:nvSpPr>
          <p:cNvPr id="210" name="Google Shape;210;p34"/>
          <p:cNvSpPr txBox="1"/>
          <p:nvPr>
            <p:ph idx="1" type="body"/>
          </p:nvPr>
        </p:nvSpPr>
        <p:spPr>
          <a:xfrm>
            <a:off x="311700" y="1228675"/>
            <a:ext cx="8520600" cy="12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We at times discuss the subsets of a given “larger set” this set is referred as </a:t>
            </a:r>
            <a:r>
              <a:rPr b="1" lang="en"/>
              <a:t>The Universe of discourse</a:t>
            </a:r>
            <a:r>
              <a:rPr lang="en"/>
              <a:t>, If this set doesn’t already have a name we usually denote it as:</a:t>
            </a:r>
            <a:endParaRPr/>
          </a:p>
        </p:txBody>
      </p:sp>
      <p:pic>
        <p:nvPicPr>
          <p:cNvPr descr="U.png" id="211" name="Google Shape;21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4275" y="2462875"/>
            <a:ext cx="169545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Union:</a:t>
            </a:r>
            <a:endParaRPr/>
          </a:p>
        </p:txBody>
      </p:sp>
      <p:sp>
        <p:nvSpPr>
          <p:cNvPr id="217" name="Google Shape;217;p35"/>
          <p:cNvSpPr txBox="1"/>
          <p:nvPr>
            <p:ph idx="1" type="body"/>
          </p:nvPr>
        </p:nvSpPr>
        <p:spPr>
          <a:xfrm>
            <a:off x="311700" y="1228675"/>
            <a:ext cx="5840700" cy="5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Definition: </a:t>
            </a:r>
            <a:r>
              <a:rPr lang="en"/>
              <a:t>The </a:t>
            </a:r>
            <a:r>
              <a:rPr b="1" lang="en"/>
              <a:t>Union</a:t>
            </a:r>
            <a:r>
              <a:rPr lang="en"/>
              <a:t> of two sets A, B is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AunionB.png" id="218" name="Google Shape;21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5325" y="2038350"/>
            <a:ext cx="2705100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5"/>
          <p:cNvSpPr txBox="1"/>
          <p:nvPr/>
        </p:nvSpPr>
        <p:spPr>
          <a:xfrm>
            <a:off x="423750" y="3621200"/>
            <a:ext cx="82965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</a:t>
            </a:r>
            <a:r>
              <a:rPr lang="en" sz="1800"/>
              <a:t>t’s all the stuff in A or B…. 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so if it’s in A it’s in the union, also if it’s in B it must be in the union..</a:t>
            </a: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ge_9_10x8in_2-01.png" id="224" name="Google Shape;22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7313" y="0"/>
            <a:ext cx="64293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zz.png" id="225" name="Google Shape;22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29225" y="916925"/>
            <a:ext cx="831150" cy="764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eanut.png" id="226" name="Google Shape;226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84725" y="1379213"/>
            <a:ext cx="592100" cy="4929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af.png" id="227" name="Google Shape;227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76815" y="1872125"/>
            <a:ext cx="643035" cy="764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af.png" id="228" name="Google Shape;228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51665" y="2579075"/>
            <a:ext cx="643035" cy="764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block.png" id="229" name="Google Shape;229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97700" y="1994350"/>
            <a:ext cx="716200" cy="637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obot.png" id="230" name="Google Shape;230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2012500" y="2579082"/>
            <a:ext cx="831150" cy="999716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6"/>
          <p:cNvSpPr/>
          <p:nvPr/>
        </p:nvSpPr>
        <p:spPr>
          <a:xfrm>
            <a:off x="1561266" y="837625"/>
            <a:ext cx="3163025" cy="2954100"/>
          </a:xfrm>
          <a:custGeom>
            <a:rect b="b" l="l" r="r" t="t"/>
            <a:pathLst>
              <a:path extrusionOk="0" h="118164" w="126521">
                <a:moveTo>
                  <a:pt x="39659" y="116469"/>
                </a:moveTo>
                <a:cubicBezTo>
                  <a:pt x="35471" y="118729"/>
                  <a:pt x="31815" y="118729"/>
                  <a:pt x="28092" y="116469"/>
                </a:cubicBezTo>
                <a:cubicBezTo>
                  <a:pt x="24369" y="114209"/>
                  <a:pt x="20447" y="106430"/>
                  <a:pt x="17322" y="102907"/>
                </a:cubicBezTo>
                <a:cubicBezTo>
                  <a:pt x="14198" y="99384"/>
                  <a:pt x="10675" y="99517"/>
                  <a:pt x="9345" y="95329"/>
                </a:cubicBezTo>
                <a:cubicBezTo>
                  <a:pt x="8016" y="91141"/>
                  <a:pt x="10874" y="83629"/>
                  <a:pt x="9345" y="77779"/>
                </a:cubicBezTo>
                <a:cubicBezTo>
                  <a:pt x="7816" y="71929"/>
                  <a:pt x="-1158" y="66544"/>
                  <a:pt x="171" y="60228"/>
                </a:cubicBezTo>
                <a:cubicBezTo>
                  <a:pt x="1501" y="53913"/>
                  <a:pt x="14530" y="46268"/>
                  <a:pt x="17322" y="39886"/>
                </a:cubicBezTo>
                <a:cubicBezTo>
                  <a:pt x="20114" y="33504"/>
                  <a:pt x="14530" y="25726"/>
                  <a:pt x="16923" y="21937"/>
                </a:cubicBezTo>
                <a:cubicBezTo>
                  <a:pt x="19316" y="18148"/>
                  <a:pt x="26629" y="19345"/>
                  <a:pt x="31681" y="17151"/>
                </a:cubicBezTo>
                <a:cubicBezTo>
                  <a:pt x="36733" y="14957"/>
                  <a:pt x="41586" y="11634"/>
                  <a:pt x="47237" y="8775"/>
                </a:cubicBezTo>
                <a:cubicBezTo>
                  <a:pt x="52888" y="5917"/>
                  <a:pt x="60267" y="0"/>
                  <a:pt x="65585" y="0"/>
                </a:cubicBezTo>
                <a:cubicBezTo>
                  <a:pt x="70903" y="0"/>
                  <a:pt x="74825" y="6847"/>
                  <a:pt x="79146" y="8775"/>
                </a:cubicBezTo>
                <a:cubicBezTo>
                  <a:pt x="83467" y="10703"/>
                  <a:pt x="86791" y="12830"/>
                  <a:pt x="91511" y="11567"/>
                </a:cubicBezTo>
                <a:cubicBezTo>
                  <a:pt x="96231" y="10304"/>
                  <a:pt x="101749" y="1728"/>
                  <a:pt x="107466" y="1196"/>
                </a:cubicBezTo>
                <a:cubicBezTo>
                  <a:pt x="113183" y="664"/>
                  <a:pt x="123687" y="4188"/>
                  <a:pt x="125814" y="8376"/>
                </a:cubicBezTo>
                <a:cubicBezTo>
                  <a:pt x="127941" y="12564"/>
                  <a:pt x="124352" y="22868"/>
                  <a:pt x="120230" y="26325"/>
                </a:cubicBezTo>
                <a:cubicBezTo>
                  <a:pt x="116108" y="29782"/>
                  <a:pt x="106535" y="29516"/>
                  <a:pt x="101084" y="29117"/>
                </a:cubicBezTo>
                <a:cubicBezTo>
                  <a:pt x="95633" y="28718"/>
                  <a:pt x="91911" y="22470"/>
                  <a:pt x="87523" y="23932"/>
                </a:cubicBezTo>
                <a:cubicBezTo>
                  <a:pt x="83136" y="25395"/>
                  <a:pt x="76953" y="32640"/>
                  <a:pt x="74759" y="37892"/>
                </a:cubicBezTo>
                <a:cubicBezTo>
                  <a:pt x="72565" y="43144"/>
                  <a:pt x="76620" y="49459"/>
                  <a:pt x="74360" y="55442"/>
                </a:cubicBezTo>
                <a:cubicBezTo>
                  <a:pt x="72100" y="61425"/>
                  <a:pt x="63590" y="68007"/>
                  <a:pt x="61197" y="73790"/>
                </a:cubicBezTo>
                <a:cubicBezTo>
                  <a:pt x="58804" y="79574"/>
                  <a:pt x="61331" y="85290"/>
                  <a:pt x="60001" y="90143"/>
                </a:cubicBezTo>
                <a:cubicBezTo>
                  <a:pt x="58672" y="94996"/>
                  <a:pt x="56610" y="98519"/>
                  <a:pt x="53220" y="102907"/>
                </a:cubicBezTo>
                <a:cubicBezTo>
                  <a:pt x="49830" y="107295"/>
                  <a:pt x="43847" y="114209"/>
                  <a:pt x="39659" y="116469"/>
                </a:cubicBezTo>
                <a:close/>
              </a:path>
            </a:pathLst>
          </a:custGeom>
          <a:noFill/>
          <a:ln cap="flat" cmpd="sng" w="38100">
            <a:solidFill>
              <a:srgbClr val="FFD966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2" name="Google Shape;232;p36"/>
          <p:cNvSpPr/>
          <p:nvPr/>
        </p:nvSpPr>
        <p:spPr>
          <a:xfrm>
            <a:off x="4718449" y="980549"/>
            <a:ext cx="2776350" cy="2597925"/>
          </a:xfrm>
          <a:custGeom>
            <a:rect b="b" l="l" r="r" t="t"/>
            <a:pathLst>
              <a:path extrusionOk="0" h="103917" w="111054">
                <a:moveTo>
                  <a:pt x="7105" y="5850"/>
                </a:moveTo>
                <a:cubicBezTo>
                  <a:pt x="4512" y="9307"/>
                  <a:pt x="1255" y="16354"/>
                  <a:pt x="324" y="21406"/>
                </a:cubicBezTo>
                <a:cubicBezTo>
                  <a:pt x="-607" y="26458"/>
                  <a:pt x="723" y="30846"/>
                  <a:pt x="1521" y="36164"/>
                </a:cubicBezTo>
                <a:cubicBezTo>
                  <a:pt x="2319" y="41482"/>
                  <a:pt x="1189" y="49792"/>
                  <a:pt x="5111" y="53315"/>
                </a:cubicBezTo>
                <a:cubicBezTo>
                  <a:pt x="9033" y="56838"/>
                  <a:pt x="19204" y="57969"/>
                  <a:pt x="25054" y="57304"/>
                </a:cubicBezTo>
                <a:cubicBezTo>
                  <a:pt x="30904" y="56639"/>
                  <a:pt x="33231" y="49858"/>
                  <a:pt x="40211" y="49326"/>
                </a:cubicBezTo>
                <a:cubicBezTo>
                  <a:pt x="47191" y="48794"/>
                  <a:pt x="61351" y="50590"/>
                  <a:pt x="66935" y="54113"/>
                </a:cubicBezTo>
                <a:cubicBezTo>
                  <a:pt x="72519" y="57636"/>
                  <a:pt x="72453" y="64749"/>
                  <a:pt x="73716" y="70466"/>
                </a:cubicBezTo>
                <a:cubicBezTo>
                  <a:pt x="74979" y="76183"/>
                  <a:pt x="73981" y="83828"/>
                  <a:pt x="74513" y="88415"/>
                </a:cubicBezTo>
                <a:cubicBezTo>
                  <a:pt x="75045" y="93002"/>
                  <a:pt x="73583" y="95528"/>
                  <a:pt x="76907" y="97988"/>
                </a:cubicBezTo>
                <a:cubicBezTo>
                  <a:pt x="80231" y="100448"/>
                  <a:pt x="88939" y="105832"/>
                  <a:pt x="94457" y="103173"/>
                </a:cubicBezTo>
                <a:cubicBezTo>
                  <a:pt x="99975" y="100514"/>
                  <a:pt x="107686" y="89080"/>
                  <a:pt x="110013" y="82033"/>
                </a:cubicBezTo>
                <a:cubicBezTo>
                  <a:pt x="112340" y="74986"/>
                  <a:pt x="110013" y="66078"/>
                  <a:pt x="108417" y="60893"/>
                </a:cubicBezTo>
                <a:cubicBezTo>
                  <a:pt x="106822" y="55708"/>
                  <a:pt x="100839" y="55310"/>
                  <a:pt x="100440" y="50922"/>
                </a:cubicBezTo>
                <a:cubicBezTo>
                  <a:pt x="100041" y="46535"/>
                  <a:pt x="108750" y="38623"/>
                  <a:pt x="106024" y="34568"/>
                </a:cubicBezTo>
                <a:cubicBezTo>
                  <a:pt x="103298" y="30513"/>
                  <a:pt x="87543" y="30912"/>
                  <a:pt x="84086" y="26591"/>
                </a:cubicBezTo>
                <a:cubicBezTo>
                  <a:pt x="80629" y="22270"/>
                  <a:pt x="88939" y="13030"/>
                  <a:pt x="85283" y="8642"/>
                </a:cubicBezTo>
                <a:cubicBezTo>
                  <a:pt x="81627" y="4255"/>
                  <a:pt x="68531" y="133"/>
                  <a:pt x="62149" y="266"/>
                </a:cubicBezTo>
                <a:cubicBezTo>
                  <a:pt x="55767" y="399"/>
                  <a:pt x="51446" y="9307"/>
                  <a:pt x="46992" y="9440"/>
                </a:cubicBezTo>
                <a:cubicBezTo>
                  <a:pt x="42538" y="9573"/>
                  <a:pt x="40610" y="2526"/>
                  <a:pt x="35425" y="1063"/>
                </a:cubicBezTo>
                <a:cubicBezTo>
                  <a:pt x="30240" y="-399"/>
                  <a:pt x="20600" y="-133"/>
                  <a:pt x="15880" y="665"/>
                </a:cubicBezTo>
                <a:cubicBezTo>
                  <a:pt x="11160" y="1463"/>
                  <a:pt x="9698" y="2393"/>
                  <a:pt x="7105" y="5850"/>
                </a:cubicBezTo>
                <a:close/>
              </a:path>
            </a:pathLst>
          </a:custGeom>
          <a:noFill/>
          <a:ln cap="flat" cmpd="sng" w="38100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write the sets?</a:t>
            </a:r>
            <a:endParaRPr/>
          </a:p>
        </p:txBody>
      </p:sp>
      <p:sp>
        <p:nvSpPr>
          <p:cNvPr id="238" name="Google Shape;238;p37"/>
          <p:cNvSpPr txBox="1"/>
          <p:nvPr>
            <p:ph idx="1" type="body"/>
          </p:nvPr>
        </p:nvSpPr>
        <p:spPr>
          <a:xfrm>
            <a:off x="311700" y="1228675"/>
            <a:ext cx="8520600" cy="52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First, Andy’s set:</a:t>
            </a:r>
            <a:endParaRPr/>
          </a:p>
        </p:txBody>
      </p:sp>
      <p:pic>
        <p:nvPicPr>
          <p:cNvPr descr="Screen Shot 2016-01-28 at 9.09.56 PM.png" id="239" name="Google Shape;23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178" y="2727517"/>
            <a:ext cx="516372" cy="3845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.png" id="240" name="Google Shape;24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825" y="2396498"/>
            <a:ext cx="820582" cy="1046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10.20 PM.png" id="241" name="Google Shape;241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80139" y="2161499"/>
            <a:ext cx="583436" cy="1398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10.02 PM.png" id="242" name="Google Shape;242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15400" y="2113671"/>
            <a:ext cx="665050" cy="1398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243" name="Google Shape;243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78438" y="3003700"/>
            <a:ext cx="330812" cy="432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iangleBlock.png" id="244" name="Google Shape;244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13300" y="2487068"/>
            <a:ext cx="755875" cy="7476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zz.png" id="245" name="Google Shape;245;p3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149439" y="2360850"/>
            <a:ext cx="1087110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block.png" id="246" name="Google Shape;246;p3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328025" y="2432717"/>
            <a:ext cx="962175" cy="8561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247" name="Google Shape;247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36063" y="3003700"/>
            <a:ext cx="330812" cy="432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obot.png" id="248" name="Google Shape;248;p3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521149" y="2113670"/>
            <a:ext cx="1099825" cy="13228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af.png" id="249" name="Google Shape;249;p3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649050" y="2271456"/>
            <a:ext cx="962175" cy="11442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eanut.png" id="250" name="Google Shape;250;p3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687425" y="2502001"/>
            <a:ext cx="898083" cy="7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251" name="Google Shape;251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90338" y="3003700"/>
            <a:ext cx="330812" cy="432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252" name="Google Shape;252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54151" y="3003700"/>
            <a:ext cx="330812" cy="432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253" name="Google Shape;253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56601" y="3003700"/>
            <a:ext cx="330812" cy="43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write the sets?</a:t>
            </a:r>
            <a:endParaRPr/>
          </a:p>
        </p:txBody>
      </p:sp>
      <p:sp>
        <p:nvSpPr>
          <p:cNvPr id="259" name="Google Shape;259;p38"/>
          <p:cNvSpPr txBox="1"/>
          <p:nvPr>
            <p:ph idx="1" type="body"/>
          </p:nvPr>
        </p:nvSpPr>
        <p:spPr>
          <a:xfrm>
            <a:off x="311700" y="1228675"/>
            <a:ext cx="8520600" cy="52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Now, Bob’s set:</a:t>
            </a:r>
            <a:endParaRPr/>
          </a:p>
        </p:txBody>
      </p:sp>
      <p:pic>
        <p:nvPicPr>
          <p:cNvPr descr="Screen Shot 2016-01-28 at 9.09.56 PM.png" id="260" name="Google Shape;26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8578" y="2727517"/>
            <a:ext cx="516372" cy="3845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.png" id="261" name="Google Shape;261;p38"/>
          <p:cNvPicPr preferRelativeResize="0"/>
          <p:nvPr/>
        </p:nvPicPr>
        <p:blipFill rotWithShape="1">
          <a:blip r:embed="rId4">
            <a:alphaModFix/>
          </a:blip>
          <a:srcRect b="0" l="12127" r="12120" t="0"/>
          <a:stretch/>
        </p:blipFill>
        <p:spPr>
          <a:xfrm>
            <a:off x="278225" y="2396498"/>
            <a:ext cx="820581" cy="1046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10.20 PM.png" id="262" name="Google Shape;262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03939" y="2161499"/>
            <a:ext cx="583436" cy="1398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10.02 PM.png" id="263" name="Google Shape;263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67800" y="2113671"/>
            <a:ext cx="665050" cy="1398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block.png" id="264" name="Google Shape;264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00450" y="2432717"/>
            <a:ext cx="962175" cy="8561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obot.png" id="265" name="Google Shape;265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93574" y="2113670"/>
            <a:ext cx="1099825" cy="13228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af.png" id="266" name="Google Shape;266;p3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97675" y="2271456"/>
            <a:ext cx="962175" cy="11442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267" name="Google Shape;267;p3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862763" y="3003700"/>
            <a:ext cx="330812" cy="432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268" name="Google Shape;268;p3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026576" y="3003700"/>
            <a:ext cx="330812" cy="432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269" name="Google Shape;269;p3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739501" y="3003700"/>
            <a:ext cx="330812" cy="432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.png" id="270" name="Google Shape;270;p3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407475" y="2342929"/>
            <a:ext cx="1099825" cy="9403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271" name="Google Shape;271;p3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341226" y="2933900"/>
            <a:ext cx="330812" cy="432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ashell.png" id="272" name="Google Shape;272;p3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693963" y="2335277"/>
            <a:ext cx="1099825" cy="955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6-01-28 at 9.10.20 PM.png" id="277" name="Google Shape;27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6339" y="2009099"/>
            <a:ext cx="583436" cy="1398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10.02 PM.png" id="278" name="Google Shape;278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66300" y="1955371"/>
            <a:ext cx="665050" cy="1398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09.56 PM.png" id="279" name="Google Shape;279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52736" y="2603739"/>
            <a:ext cx="418539" cy="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9"/>
          <p:cNvSpPr txBox="1"/>
          <p:nvPr>
            <p:ph type="title"/>
          </p:nvPr>
        </p:nvSpPr>
        <p:spPr>
          <a:xfrm>
            <a:off x="1593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see it:</a:t>
            </a:r>
            <a:endParaRPr/>
          </a:p>
        </p:txBody>
      </p:sp>
      <p:pic>
        <p:nvPicPr>
          <p:cNvPr descr="Screen Shot 2016-01-28 at 9.09.45 PM.png" id="281" name="Google Shape;281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400" y="2537239"/>
            <a:ext cx="996900" cy="342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09.56 PM.png" id="282" name="Google Shape;282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10850" y="1301009"/>
            <a:ext cx="418500" cy="2671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09.56 PM.png" id="283" name="Google Shape;283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10850" y="4112634"/>
            <a:ext cx="418500" cy="2671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.png" id="284" name="Google Shape;284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6450" y="1071004"/>
            <a:ext cx="665050" cy="7271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.png" id="285" name="Google Shape;285;p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8313" y="3786025"/>
            <a:ext cx="801325" cy="774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10.20 PM.png" id="286" name="Google Shape;28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0272" y="829690"/>
            <a:ext cx="528828" cy="11863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10.02 PM.png" id="287" name="Google Shape;28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8700" y="789125"/>
            <a:ext cx="602803" cy="11863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288" name="Google Shape;288;p3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82880" y="1543985"/>
            <a:ext cx="299848" cy="3669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iangleBlock.png" id="289" name="Google Shape;289;p3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479997" y="1105814"/>
            <a:ext cx="685127" cy="6341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zz.png" id="290" name="Google Shape;290;p3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328516" y="998766"/>
            <a:ext cx="985359" cy="8482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block.png" id="291" name="Google Shape;291;p3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396788" y="1059718"/>
            <a:ext cx="872117" cy="7261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292" name="Google Shape;292;p3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313434" y="1543985"/>
            <a:ext cx="299848" cy="3669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obot.png" id="293" name="Google Shape;293;p3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478238" y="789125"/>
            <a:ext cx="996884" cy="11219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af.png" id="294" name="Google Shape;294;p3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500570" y="922948"/>
            <a:ext cx="872117" cy="9704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eanut.png" id="295" name="Google Shape;295;p39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441755" y="1118480"/>
            <a:ext cx="814024" cy="6341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296" name="Google Shape;296;p3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78390" y="1543985"/>
            <a:ext cx="299848" cy="3669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297" name="Google Shape;297;p3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233272" y="1543985"/>
            <a:ext cx="299848" cy="3669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298" name="Google Shape;298;p3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41895" y="1543985"/>
            <a:ext cx="299848" cy="3669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10.20 PM.png" id="299" name="Google Shape;29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7592" y="3625244"/>
            <a:ext cx="562445" cy="1285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10.02 PM.png" id="300" name="Google Shape;300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6613" y="3581275"/>
            <a:ext cx="641123" cy="1285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block.png" id="301" name="Google Shape;301;p3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916555" y="3874573"/>
            <a:ext cx="927558" cy="7870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obot.png" id="302" name="Google Shape;302;p3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066752" y="3581275"/>
            <a:ext cx="1060255" cy="1216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af.png" id="303" name="Google Shape;303;p3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227532" y="3726326"/>
            <a:ext cx="927557" cy="10518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304" name="Google Shape;304;p3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47844" y="4399474"/>
            <a:ext cx="318910" cy="3976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305" name="Google Shape;305;p3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869784" y="4399474"/>
            <a:ext cx="318910" cy="3976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306" name="Google Shape;306;p3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664994" y="4399474"/>
            <a:ext cx="318910" cy="3976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.png" id="307" name="Google Shape;307;p39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416871" y="3792031"/>
            <a:ext cx="1060255" cy="8644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308" name="Google Shape;308;p3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317027" y="4335307"/>
            <a:ext cx="318910" cy="3976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ashell.png" id="309" name="Google Shape;309;p39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657073" y="3784997"/>
            <a:ext cx="1060255" cy="878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6-01-28 at 9.10.20 PM.png" id="314" name="Google Shape;31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6339" y="2009099"/>
            <a:ext cx="583436" cy="1398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10.02 PM.png" id="315" name="Google Shape;31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66300" y="1955371"/>
            <a:ext cx="665050" cy="1398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09.56 PM.png" id="316" name="Google Shape;316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52736" y="2603739"/>
            <a:ext cx="418539" cy="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40"/>
          <p:cNvSpPr txBox="1"/>
          <p:nvPr>
            <p:ph type="title"/>
          </p:nvPr>
        </p:nvSpPr>
        <p:spPr>
          <a:xfrm>
            <a:off x="1593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see it:</a:t>
            </a:r>
            <a:endParaRPr/>
          </a:p>
        </p:txBody>
      </p:sp>
      <p:pic>
        <p:nvPicPr>
          <p:cNvPr descr="Screen Shot 2016-01-28 at 9.09.45 PM.png" id="318" name="Google Shape;318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400" y="2537239"/>
            <a:ext cx="996900" cy="342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09.56 PM.png" id="319" name="Google Shape;319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10850" y="1301009"/>
            <a:ext cx="418500" cy="2671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09.56 PM.png" id="320" name="Google Shape;320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10850" y="4112634"/>
            <a:ext cx="418500" cy="2671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.png" id="321" name="Google Shape;321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6450" y="1071004"/>
            <a:ext cx="665050" cy="7271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.png" id="322" name="Google Shape;322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8313" y="3786025"/>
            <a:ext cx="801325" cy="774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10.20 PM.png" id="323" name="Google Shape;32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0272" y="829690"/>
            <a:ext cx="528828" cy="11863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10.02 PM.png" id="324" name="Google Shape;324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8700" y="789125"/>
            <a:ext cx="602803" cy="11863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325" name="Google Shape;325;p4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82880" y="1543985"/>
            <a:ext cx="299848" cy="3669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iangleBlock.png" id="326" name="Google Shape;326;p4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479997" y="1105814"/>
            <a:ext cx="685127" cy="6341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zz.png" id="327" name="Google Shape;327;p4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328516" y="998766"/>
            <a:ext cx="985359" cy="8482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block.png" id="328" name="Google Shape;328;p4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396788" y="1059718"/>
            <a:ext cx="872117" cy="7261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329" name="Google Shape;329;p4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313434" y="1543985"/>
            <a:ext cx="299848" cy="3669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obot.png" id="330" name="Google Shape;330;p4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478238" y="789125"/>
            <a:ext cx="996884" cy="11219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af.png" id="331" name="Google Shape;331;p4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500570" y="922948"/>
            <a:ext cx="872117" cy="9704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eanut.png" id="332" name="Google Shape;332;p4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441755" y="1118480"/>
            <a:ext cx="814024" cy="6341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333" name="Google Shape;333;p4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78390" y="1543985"/>
            <a:ext cx="299848" cy="3669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334" name="Google Shape;334;p4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233272" y="1543985"/>
            <a:ext cx="299848" cy="3669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335" name="Google Shape;335;p4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41895" y="1543985"/>
            <a:ext cx="299848" cy="3669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10.20 PM.png" id="336" name="Google Shape;33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7592" y="3625244"/>
            <a:ext cx="562445" cy="1285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10.02 PM.png" id="337" name="Google Shape;337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6613" y="3581275"/>
            <a:ext cx="641123" cy="1285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block.png" id="338" name="Google Shape;338;p4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916555" y="3874573"/>
            <a:ext cx="927558" cy="7870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obot.png" id="339" name="Google Shape;339;p4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066752" y="3581275"/>
            <a:ext cx="1060255" cy="1216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af.png" id="340" name="Google Shape;340;p4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227532" y="3726326"/>
            <a:ext cx="927557" cy="10518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341" name="Google Shape;341;p4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47844" y="4399474"/>
            <a:ext cx="318910" cy="3976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342" name="Google Shape;342;p4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869784" y="4399474"/>
            <a:ext cx="318910" cy="3976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343" name="Google Shape;343;p4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664994" y="4399474"/>
            <a:ext cx="318910" cy="3976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.png" id="344" name="Google Shape;344;p40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416871" y="3792031"/>
            <a:ext cx="1060255" cy="8644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345" name="Google Shape;345;p4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317027" y="4335307"/>
            <a:ext cx="318910" cy="3976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ashell.png" id="346" name="Google Shape;346;p40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657073" y="3784997"/>
            <a:ext cx="1060255" cy="8784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iangleBlock.png" id="347" name="Google Shape;347;p4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866138" y="2471651"/>
            <a:ext cx="583425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348" name="Google Shape;348;p4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376455" y="2793285"/>
            <a:ext cx="299848" cy="3669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zz.png" id="349" name="Google Shape;349;p4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617362" y="2335375"/>
            <a:ext cx="801300" cy="6897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350" name="Google Shape;350;p4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362805" y="2793285"/>
            <a:ext cx="299848" cy="3669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block.png" id="351" name="Google Shape;351;p4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586452" y="2391475"/>
            <a:ext cx="761549" cy="634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352" name="Google Shape;352;p4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281115" y="2793285"/>
            <a:ext cx="299848" cy="3669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obot.png" id="353" name="Google Shape;353;p4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515800" y="2103543"/>
            <a:ext cx="872100" cy="9815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354" name="Google Shape;354;p4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32022" y="2793285"/>
            <a:ext cx="299848" cy="3669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af.png" id="355" name="Google Shape;355;p4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462102" y="2356103"/>
            <a:ext cx="685200" cy="7624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eanut.png" id="356" name="Google Shape;356;p4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223013" y="2487046"/>
            <a:ext cx="665050" cy="5180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357" name="Google Shape;357;p4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812223" y="2854082"/>
            <a:ext cx="318910" cy="3976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.png" id="358" name="Google Shape;358;p40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079009" y="2299274"/>
            <a:ext cx="872100" cy="7110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359" name="Google Shape;359;p4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47002" y="2838382"/>
            <a:ext cx="318910" cy="3976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360" name="Google Shape;360;p4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959345" y="2853785"/>
            <a:ext cx="299848" cy="3669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ashell.png" id="361" name="Google Shape;361;p40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993925" y="2455897"/>
            <a:ext cx="685200" cy="567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intersection:</a:t>
            </a:r>
            <a:endParaRPr/>
          </a:p>
        </p:txBody>
      </p:sp>
      <p:sp>
        <p:nvSpPr>
          <p:cNvPr id="367" name="Google Shape;367;p41"/>
          <p:cNvSpPr txBox="1"/>
          <p:nvPr>
            <p:ph idx="1" type="body"/>
          </p:nvPr>
        </p:nvSpPr>
        <p:spPr>
          <a:xfrm>
            <a:off x="311700" y="1228675"/>
            <a:ext cx="8520600" cy="85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/>
              <a:t>Definition: </a:t>
            </a:r>
            <a:r>
              <a:rPr lang="en"/>
              <a:t>The </a:t>
            </a:r>
            <a:r>
              <a:rPr b="1" lang="en"/>
              <a:t>intersection</a:t>
            </a:r>
            <a:r>
              <a:rPr lang="en"/>
              <a:t> of two sets, is the set of elements that they share...</a:t>
            </a:r>
            <a:endParaRPr/>
          </a:p>
        </p:txBody>
      </p:sp>
      <p:pic>
        <p:nvPicPr>
          <p:cNvPr descr="AintersectB.png" id="368" name="Google Shape;36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6113" y="2287825"/>
            <a:ext cx="277177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41"/>
          <p:cNvSpPr txBox="1"/>
          <p:nvPr/>
        </p:nvSpPr>
        <p:spPr>
          <a:xfrm>
            <a:off x="423750" y="3621200"/>
            <a:ext cx="82965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It’s all the stuff in A and B…. 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so if it’s in A it’s in the intersection only if it’s also in B...</a:t>
            </a:r>
            <a:endParaRPr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6-01-28 at 9.06.59 PM.png" id="374" name="Google Shape;37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961" y="2992550"/>
            <a:ext cx="8143964" cy="2214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10.20 PM.png" id="375" name="Google Shape;375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4139" y="2009099"/>
            <a:ext cx="583436" cy="1398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06.33 PM.png" id="376" name="Google Shape;376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525" y="544800"/>
            <a:ext cx="7823076" cy="1260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10.02 PM.png" id="377" name="Google Shape;377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82200" y="1961271"/>
            <a:ext cx="665050" cy="1398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09.56 PM.png" id="378" name="Google Shape;378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06675" y="2550375"/>
            <a:ext cx="513275" cy="32770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42"/>
          <p:cNvSpPr txBox="1"/>
          <p:nvPr>
            <p:ph type="title"/>
          </p:nvPr>
        </p:nvSpPr>
        <p:spPr>
          <a:xfrm>
            <a:off x="159300" y="216425"/>
            <a:ext cx="2313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see it:</a:t>
            </a:r>
            <a:endParaRPr/>
          </a:p>
        </p:txBody>
      </p:sp>
      <p:pic>
        <p:nvPicPr>
          <p:cNvPr descr="Screen Shot 2016-01-28 at 10.04.15 PM.png" id="380" name="Google Shape;380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3926" y="2296476"/>
            <a:ext cx="1994249" cy="818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urtle.png" id="381" name="Google Shape;381;p4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441125" y="625575"/>
            <a:ext cx="1266950" cy="1029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urtle.png" id="382" name="Google Shape;382;p4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229650" y="3930225"/>
            <a:ext cx="1266950" cy="1029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ank.png" id="383" name="Google Shape;383;p4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886450" y="394325"/>
            <a:ext cx="1575500" cy="1411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ancy.png" id="384" name="Google Shape;384;p4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145813" y="536592"/>
            <a:ext cx="1056775" cy="14358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ank.png" id="385" name="Google Shape;385;p4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45825" y="3348950"/>
            <a:ext cx="1575500" cy="1858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ngneck.png" id="386" name="Google Shape;386;p4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450834" y="3631826"/>
            <a:ext cx="982091" cy="139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6-01-28 at 9.06.59 PM.png" id="391" name="Google Shape;39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961" y="2992550"/>
            <a:ext cx="8143964" cy="2214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10.20 PM.png" id="392" name="Google Shape;392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4139" y="2009099"/>
            <a:ext cx="583436" cy="1398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06.33 PM.png" id="393" name="Google Shape;393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525" y="544800"/>
            <a:ext cx="7823076" cy="1260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10.02 PM.png" id="394" name="Google Shape;394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82200" y="1961271"/>
            <a:ext cx="665050" cy="1398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09.56 PM.png" id="395" name="Google Shape;395;p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06675" y="2550375"/>
            <a:ext cx="513275" cy="327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43"/>
          <p:cNvSpPr txBox="1"/>
          <p:nvPr>
            <p:ph type="title"/>
          </p:nvPr>
        </p:nvSpPr>
        <p:spPr>
          <a:xfrm>
            <a:off x="159300" y="216425"/>
            <a:ext cx="2313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see it:</a:t>
            </a:r>
            <a:endParaRPr/>
          </a:p>
        </p:txBody>
      </p:sp>
      <p:pic>
        <p:nvPicPr>
          <p:cNvPr descr="Screen Shot 2016-01-28 at 9.13.46 PM.png" id="397" name="Google Shape;397;p4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01988" y="2238488"/>
            <a:ext cx="734637" cy="9091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13.50 PM.png" id="398" name="Google Shape;398;p4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124625" y="2253850"/>
            <a:ext cx="734625" cy="9295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10.04.15 PM.png" id="399" name="Google Shape;399;p4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33926" y="2296476"/>
            <a:ext cx="1994249" cy="818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urtle.png" id="400" name="Google Shape;400;p4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986750" y="2172050"/>
            <a:ext cx="1266962" cy="977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urtle.png" id="401" name="Google Shape;401;p4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441125" y="625575"/>
            <a:ext cx="1266950" cy="1029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urtle.png" id="402" name="Google Shape;402;p4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229650" y="3930225"/>
            <a:ext cx="1266950" cy="1029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ank.png" id="403" name="Google Shape;403;p4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886450" y="394325"/>
            <a:ext cx="1575500" cy="1411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ancy.png" id="404" name="Google Shape;404;p4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145813" y="536592"/>
            <a:ext cx="1056775" cy="14358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ank.png" id="405" name="Google Shape;405;p4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145825" y="3348950"/>
            <a:ext cx="1575500" cy="1858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ngneck.png" id="406" name="Google Shape;406;p4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450834" y="3631826"/>
            <a:ext cx="982091" cy="139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really… what is a set? </a:t>
            </a:r>
            <a:endParaRPr/>
          </a:p>
        </p:txBody>
      </p:sp>
      <p:pic>
        <p:nvPicPr>
          <p:cNvPr descr="santabag.png" id="111" name="Google Shape;11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7102" y="1174575"/>
            <a:ext cx="6727475" cy="396892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6"/>
          <p:cNvSpPr txBox="1"/>
          <p:nvPr>
            <p:ph idx="1" type="body"/>
          </p:nvPr>
        </p:nvSpPr>
        <p:spPr>
          <a:xfrm>
            <a:off x="311700" y="1228675"/>
            <a:ext cx="8520600" cy="69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 </a:t>
            </a:r>
            <a:r>
              <a:rPr b="1" lang="en"/>
              <a:t>set</a:t>
            </a:r>
            <a:r>
              <a:rPr lang="en"/>
              <a:t> is a </a:t>
            </a:r>
            <a:r>
              <a:rPr i="1" lang="en"/>
              <a:t>magic bag</a:t>
            </a:r>
            <a:r>
              <a:rPr lang="en"/>
              <a:t> that can contain anything or nothing...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4"/>
          <p:cNvSpPr txBox="1"/>
          <p:nvPr>
            <p:ph type="title"/>
          </p:nvPr>
        </p:nvSpPr>
        <p:spPr>
          <a:xfrm>
            <a:off x="311700" y="445025"/>
            <a:ext cx="2191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You Try!:</a:t>
            </a:r>
            <a:endParaRPr/>
          </a:p>
        </p:txBody>
      </p:sp>
      <p:pic>
        <p:nvPicPr>
          <p:cNvPr descr="Screen Shot 2016-01-28 at 8.28.36 PM.png" id="412" name="Google Shape;41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06978"/>
            <a:ext cx="9144000" cy="25867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413" name="Google Shape;413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1993" y="2332893"/>
            <a:ext cx="151525" cy="198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33.06 PM.png" id="414" name="Google Shape;414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31736" y="1954500"/>
            <a:ext cx="620672" cy="5727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41.19 PM.png" id="415" name="Google Shape;415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04448" y="3008500"/>
            <a:ext cx="404404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38.44 PM.png" id="416" name="Google Shape;416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74500" y="2550506"/>
            <a:ext cx="447825" cy="510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417" name="Google Shape;417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87018" y="2332893"/>
            <a:ext cx="151525" cy="198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34.23 PM.png" id="418" name="Google Shape;418;p4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39225" y="1738375"/>
            <a:ext cx="513450" cy="813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31.04 PM.png" id="419" name="Google Shape;419;p4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872038" y="2575378"/>
            <a:ext cx="447825" cy="4499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420" name="Google Shape;420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87018" y="2866293"/>
            <a:ext cx="151525" cy="198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41.19 PM.png" id="421" name="Google Shape;421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38248" y="3008500"/>
            <a:ext cx="404404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36.11 PM.png" id="422" name="Google Shape;422;p4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207724" y="2565675"/>
            <a:ext cx="545328" cy="4693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423" name="Google Shape;423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1993" y="2836868"/>
            <a:ext cx="151525" cy="198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36.11 PM.png" id="424" name="Google Shape;424;p4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033374" y="2565675"/>
            <a:ext cx="545328" cy="4693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425" name="Google Shape;425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51593" y="3370268"/>
            <a:ext cx="151525" cy="198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426" name="Google Shape;426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9193" y="3370268"/>
            <a:ext cx="151525" cy="198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427" name="Google Shape;427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8193" y="3903668"/>
            <a:ext cx="151525" cy="198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428" name="Google Shape;428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7193" y="3827468"/>
            <a:ext cx="151525" cy="198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31.20 PM.png" id="429" name="Google Shape;429;p4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009250" y="3568438"/>
            <a:ext cx="447825" cy="4541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31.13 PM.png" id="430" name="Google Shape;430;p4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552400" y="3067883"/>
            <a:ext cx="447825" cy="4539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44.49 PM.png" id="431" name="Google Shape;431;p4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894972" y="3463973"/>
            <a:ext cx="447825" cy="5520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46.03 PM.png" id="432" name="Google Shape;432;p4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352675" y="3002125"/>
            <a:ext cx="404400" cy="5854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48.11 PM.png" id="433" name="Google Shape;433;p4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742000" y="3568428"/>
            <a:ext cx="404400" cy="4992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48.58 PM.png" id="434" name="Google Shape;434;p4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942219" y="3542050"/>
            <a:ext cx="307494" cy="55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aturals.png" id="435" name="Google Shape;435;p44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299400" y="2025403"/>
            <a:ext cx="404400" cy="4308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iger.png" id="436" name="Google Shape;436;p44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038525" y="1820899"/>
            <a:ext cx="447825" cy="648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Complements (everything not in!)</a:t>
            </a:r>
            <a:endParaRPr/>
          </a:p>
        </p:txBody>
      </p:sp>
      <p:sp>
        <p:nvSpPr>
          <p:cNvPr id="442" name="Google Shape;442;p45"/>
          <p:cNvSpPr txBox="1"/>
          <p:nvPr>
            <p:ph idx="1" type="body"/>
          </p:nvPr>
        </p:nvSpPr>
        <p:spPr>
          <a:xfrm>
            <a:off x="311700" y="1228675"/>
            <a:ext cx="8520600" cy="85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/>
              <a:t>Definition:</a:t>
            </a:r>
            <a:r>
              <a:rPr lang="en"/>
              <a:t> The </a:t>
            </a:r>
            <a:r>
              <a:rPr b="1" lang="en"/>
              <a:t>complement </a:t>
            </a:r>
            <a:r>
              <a:rPr lang="en"/>
              <a:t>of a set is the set of everything that’s in the universe but </a:t>
            </a:r>
            <a:r>
              <a:rPr b="1" lang="en"/>
              <a:t>NOT</a:t>
            </a:r>
            <a:r>
              <a:rPr lang="en"/>
              <a:t> the original set</a:t>
            </a:r>
            <a:endParaRPr/>
          </a:p>
        </p:txBody>
      </p:sp>
      <p:pic>
        <p:nvPicPr>
          <p:cNvPr descr="Acomplement.png" id="443" name="Google Shape;44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8013" y="2584800"/>
            <a:ext cx="1162050" cy="100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6"/>
          <p:cNvSpPr txBox="1"/>
          <p:nvPr>
            <p:ph type="title"/>
          </p:nvPr>
        </p:nvSpPr>
        <p:spPr>
          <a:xfrm>
            <a:off x="311700" y="292850"/>
            <a:ext cx="15183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  <p:pic>
        <p:nvPicPr>
          <p:cNvPr descr="Screen Shot 2016-01-28 at 9.09.56 PM.png" id="449" name="Google Shape;44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738" y="2427306"/>
            <a:ext cx="447813" cy="2774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.png" id="450" name="Google Shape;450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875" y="2188441"/>
            <a:ext cx="711633" cy="7551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10.20 PM.png" id="451" name="Google Shape;451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74977" y="2061348"/>
            <a:ext cx="505973" cy="10094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10.02 PM.png" id="452" name="Google Shape;452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77401" y="1984350"/>
            <a:ext cx="576751" cy="10094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453" name="Google Shape;453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86022" y="2626601"/>
            <a:ext cx="286890" cy="3121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iangleBlock.png" id="454" name="Google Shape;454;p4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09195" y="2253796"/>
            <a:ext cx="655517" cy="5395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zz.png" id="455" name="Google Shape;455;p4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21042" y="2162717"/>
            <a:ext cx="942774" cy="7216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block.png" id="456" name="Google Shape;456;p4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043146" y="2214576"/>
            <a:ext cx="834427" cy="6178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457" name="Google Shape;457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63394" y="2626601"/>
            <a:ext cx="286890" cy="3121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obot.png" id="458" name="Google Shape;458;p4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077859" y="1984350"/>
            <a:ext cx="953801" cy="9545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459" name="Google Shape;459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90970" y="2626601"/>
            <a:ext cx="286890" cy="3121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.png" id="460" name="Google Shape;460;p4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98875" y="1139745"/>
            <a:ext cx="655500" cy="7365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09.56 PM.png" id="461" name="Google Shape;46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0488" y="1323281"/>
            <a:ext cx="447813" cy="2774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10.20 PM.png" id="462" name="Google Shape;462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15568" y="847580"/>
            <a:ext cx="535707" cy="11544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10.02 PM.png" id="463" name="Google Shape;463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05550" y="803239"/>
            <a:ext cx="610644" cy="11544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iangleBlock.png" id="464" name="Google Shape;464;p4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72678" y="1229308"/>
            <a:ext cx="535696" cy="445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465" name="Google Shape;465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41247" y="1494742"/>
            <a:ext cx="275318" cy="3027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zz.png" id="466" name="Google Shape;466;p4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62446" y="1116844"/>
            <a:ext cx="735747" cy="5692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467" name="Google Shape;467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46906" y="1494742"/>
            <a:ext cx="275318" cy="3027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block.png" id="468" name="Google Shape;468;p4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652257" y="1163142"/>
            <a:ext cx="699248" cy="5233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469" name="Google Shape;469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90091" y="1494742"/>
            <a:ext cx="275318" cy="3027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obot.png" id="470" name="Google Shape;470;p4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505577" y="925521"/>
            <a:ext cx="800756" cy="8100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471" name="Google Shape;471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71387" y="1494742"/>
            <a:ext cx="275318" cy="3027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af.png" id="472" name="Google Shape;472;p4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374464" y="1133950"/>
            <a:ext cx="629145" cy="6292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eanut.png" id="473" name="Google Shape;473;p4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073127" y="1242013"/>
            <a:ext cx="610644" cy="4275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474" name="Google Shape;474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14135" y="1544916"/>
            <a:ext cx="292820" cy="328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.png" id="475" name="Google Shape;475;p4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859096" y="1087052"/>
            <a:ext cx="800756" cy="5867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476" name="Google Shape;476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80622" y="1531959"/>
            <a:ext cx="292820" cy="328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477" name="Google Shape;477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31029" y="1544671"/>
            <a:ext cx="275318" cy="3027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ashell.png" id="478" name="Google Shape;478;p46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699164" y="1216307"/>
            <a:ext cx="629145" cy="468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complement.png" id="479" name="Google Shape;479;p46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77299" y="3442050"/>
            <a:ext cx="1098662" cy="954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09.56 PM.png" id="480" name="Google Shape;48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0488" y="3826156"/>
            <a:ext cx="447813" cy="2774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10.02 PM.png" id="481" name="Google Shape;481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05551" y="3460200"/>
            <a:ext cx="576751" cy="10094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10.20 PM.png" id="482" name="Google Shape;482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50293" y="3422480"/>
            <a:ext cx="535707" cy="1154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47"/>
          <p:cNvSpPr txBox="1"/>
          <p:nvPr>
            <p:ph type="title"/>
          </p:nvPr>
        </p:nvSpPr>
        <p:spPr>
          <a:xfrm>
            <a:off x="311700" y="292850"/>
            <a:ext cx="15183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  <p:pic>
        <p:nvPicPr>
          <p:cNvPr descr="Screen Shot 2016-01-28 at 9.09.56 PM.png" id="488" name="Google Shape;48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738" y="2427306"/>
            <a:ext cx="447813" cy="2774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.png" id="489" name="Google Shape;489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875" y="2188441"/>
            <a:ext cx="711633" cy="7551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10.20 PM.png" id="490" name="Google Shape;490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74977" y="2061348"/>
            <a:ext cx="505973" cy="10094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10.02 PM.png" id="491" name="Google Shape;491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77401" y="1984350"/>
            <a:ext cx="576751" cy="10094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492" name="Google Shape;492;p4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86022" y="2626601"/>
            <a:ext cx="286890" cy="3121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iangleBlock.png" id="493" name="Google Shape;493;p4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09195" y="2253796"/>
            <a:ext cx="655517" cy="5395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zz.png" id="494" name="Google Shape;494;p4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21042" y="2162717"/>
            <a:ext cx="942774" cy="7216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block.png" id="495" name="Google Shape;495;p4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043146" y="2214576"/>
            <a:ext cx="834427" cy="6178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496" name="Google Shape;496;p4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63394" y="2626601"/>
            <a:ext cx="286890" cy="3121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obot.png" id="497" name="Google Shape;497;p4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077859" y="1984350"/>
            <a:ext cx="953801" cy="9545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498" name="Google Shape;498;p4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90970" y="2626601"/>
            <a:ext cx="286890" cy="3121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.png" id="499" name="Google Shape;499;p4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98875" y="1139745"/>
            <a:ext cx="655500" cy="7365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09.56 PM.png" id="500" name="Google Shape;50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0488" y="1323281"/>
            <a:ext cx="447813" cy="2774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10.20 PM.png" id="501" name="Google Shape;501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15568" y="847580"/>
            <a:ext cx="535707" cy="11544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10.02 PM.png" id="502" name="Google Shape;502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05550" y="803239"/>
            <a:ext cx="610644" cy="11544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iangleBlock.png" id="503" name="Google Shape;503;p4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72678" y="1229308"/>
            <a:ext cx="535696" cy="445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504" name="Google Shape;504;p4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41247" y="1494742"/>
            <a:ext cx="275318" cy="3027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zz.png" id="505" name="Google Shape;505;p4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62446" y="1116844"/>
            <a:ext cx="735747" cy="5692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506" name="Google Shape;506;p4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46906" y="1494742"/>
            <a:ext cx="275318" cy="3027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block.png" id="507" name="Google Shape;507;p4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652257" y="1163142"/>
            <a:ext cx="699248" cy="5233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508" name="Google Shape;508;p4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90091" y="1494742"/>
            <a:ext cx="275318" cy="3027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obot.png" id="509" name="Google Shape;509;p4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505577" y="925521"/>
            <a:ext cx="800756" cy="8100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510" name="Google Shape;510;p4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71387" y="1494742"/>
            <a:ext cx="275318" cy="3027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af.png" id="511" name="Google Shape;511;p4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374464" y="1133950"/>
            <a:ext cx="629145" cy="6292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eanut.png" id="512" name="Google Shape;512;p4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073127" y="1242013"/>
            <a:ext cx="610644" cy="4275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513" name="Google Shape;513;p4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14135" y="1544916"/>
            <a:ext cx="292820" cy="328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.png" id="514" name="Google Shape;514;p4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859096" y="1087052"/>
            <a:ext cx="800756" cy="5867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515" name="Google Shape;515;p4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80622" y="1531959"/>
            <a:ext cx="292820" cy="328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516" name="Google Shape;516;p4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31029" y="1544671"/>
            <a:ext cx="275318" cy="3027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ashell.png" id="517" name="Google Shape;517;p47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699164" y="1216307"/>
            <a:ext cx="629145" cy="468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complement.png" id="518" name="Google Shape;518;p47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77299" y="3442050"/>
            <a:ext cx="1098662" cy="954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09.56 PM.png" id="519" name="Google Shape;51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0488" y="3826156"/>
            <a:ext cx="447813" cy="2774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10.02 PM.png" id="520" name="Google Shape;520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05551" y="3460200"/>
            <a:ext cx="576751" cy="10094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10.20 PM.png" id="521" name="Google Shape;521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50293" y="3422480"/>
            <a:ext cx="535707" cy="11544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af.png" id="522" name="Google Shape;522;p4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209189" y="3708850"/>
            <a:ext cx="629145" cy="6292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eanut.png" id="523" name="Google Shape;523;p4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907852" y="3816913"/>
            <a:ext cx="610644" cy="4275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524" name="Google Shape;524;p4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48860" y="4119816"/>
            <a:ext cx="292820" cy="328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.png" id="525" name="Google Shape;525;p4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693821" y="3661952"/>
            <a:ext cx="800756" cy="5867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526" name="Google Shape;526;p4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15347" y="4106859"/>
            <a:ext cx="292820" cy="328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527" name="Google Shape;527;p4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65754" y="4119571"/>
            <a:ext cx="275318" cy="3027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ashell.png" id="528" name="Google Shape;528;p47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533889" y="3791207"/>
            <a:ext cx="629145" cy="46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You Try!:</a:t>
            </a:r>
            <a:endParaRPr/>
          </a:p>
        </p:txBody>
      </p:sp>
      <p:sp>
        <p:nvSpPr>
          <p:cNvPr id="534" name="Google Shape;534;p48"/>
          <p:cNvSpPr txBox="1"/>
          <p:nvPr>
            <p:ph idx="1" type="body"/>
          </p:nvPr>
        </p:nvSpPr>
        <p:spPr>
          <a:xfrm>
            <a:off x="311700" y="1163975"/>
            <a:ext cx="7336500" cy="4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Given the universe above, find the complement of the following sets:</a:t>
            </a:r>
            <a:endParaRPr/>
          </a:p>
        </p:txBody>
      </p:sp>
      <p:pic>
        <p:nvPicPr>
          <p:cNvPr descr="U.png" id="535" name="Google Shape;535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3375" y="541646"/>
            <a:ext cx="503439" cy="5315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09.56 PM.png" id="536" name="Google Shape;536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9909" y="674115"/>
            <a:ext cx="343930" cy="2002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10.20 PM.png" id="537" name="Google Shape;537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36765" y="330775"/>
            <a:ext cx="411435" cy="833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10.02 PM.png" id="538" name="Google Shape;538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36930" y="298772"/>
            <a:ext cx="468988" cy="833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iangleBlock.png" id="539" name="Google Shape;539;p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18892" y="606289"/>
            <a:ext cx="411426" cy="3216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540" name="Google Shape;540;p4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978763" y="797868"/>
            <a:ext cx="211450" cy="2185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zz.png" id="541" name="Google Shape;541;p4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148649" y="525118"/>
            <a:ext cx="565070" cy="4108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542" name="Google Shape;542;p4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74329" y="797868"/>
            <a:ext cx="211450" cy="2185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543" name="Google Shape;543;p4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21914" y="797868"/>
            <a:ext cx="211450" cy="2185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obot.png" id="544" name="Google Shape;544;p4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487411" y="387029"/>
            <a:ext cx="614998" cy="5846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545" name="Google Shape;545;p4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21966" y="797868"/>
            <a:ext cx="211450" cy="2185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af.png" id="546" name="Google Shape;546;p4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154736" y="537464"/>
            <a:ext cx="483197" cy="4541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547" name="Google Shape;547;p4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06830" y="834081"/>
            <a:ext cx="224892" cy="2368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.png" id="548" name="Google Shape;548;p4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294965" y="503615"/>
            <a:ext cx="614998" cy="4235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549" name="Google Shape;549;p4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95508" y="824729"/>
            <a:ext cx="224892" cy="2368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550" name="Google Shape;550;p4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05387" y="833904"/>
            <a:ext cx="211450" cy="218541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48"/>
          <p:cNvSpPr txBox="1"/>
          <p:nvPr/>
        </p:nvSpPr>
        <p:spPr>
          <a:xfrm>
            <a:off x="4866175" y="398875"/>
            <a:ext cx="4833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7</a:t>
            </a:r>
            <a:endParaRPr sz="3600"/>
          </a:p>
        </p:txBody>
      </p:sp>
      <p:pic>
        <p:nvPicPr>
          <p:cNvPr descr="naturals.png" id="552" name="Google Shape;552;p4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739862" y="564142"/>
            <a:ext cx="343950" cy="3664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obFront2_color.png" id="553" name="Google Shape;553;p4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996600" y="377019"/>
            <a:ext cx="411424" cy="6767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09.56 PM.png" id="554" name="Google Shape;554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9665" y="1949044"/>
            <a:ext cx="398477" cy="2128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.png" id="555" name="Google Shape;555;p48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65425" y="1765850"/>
            <a:ext cx="633231" cy="5791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10.20 PM.png" id="556" name="Google Shape;556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27196" y="1668378"/>
            <a:ext cx="450229" cy="7741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10.02 PM.png" id="557" name="Google Shape;557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92076" y="1609325"/>
            <a:ext cx="513209" cy="7741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558" name="Google Shape;558;p4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89575" y="2101891"/>
            <a:ext cx="255282" cy="2394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iangleBlock.png" id="559" name="Google Shape;559;p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76298" y="1815973"/>
            <a:ext cx="583297" cy="4137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zz.png" id="560" name="Google Shape;560;p4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198702" y="1746121"/>
            <a:ext cx="838907" cy="5534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561" name="Google Shape;561;p4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37234" y="2101891"/>
            <a:ext cx="255282" cy="2394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obot.png" id="562" name="Google Shape;562;p4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28915" y="1609325"/>
            <a:ext cx="848718" cy="7321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563" name="Google Shape;563;p4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73633" y="2101891"/>
            <a:ext cx="255282" cy="2394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aturals.png" id="564" name="Google Shape;564;p4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327360" y="1756212"/>
            <a:ext cx="411425" cy="4383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09.56 PM.png" id="565" name="Google Shape;565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6390" y="3145169"/>
            <a:ext cx="398477" cy="2128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.png" id="566" name="Google Shape;566;p48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12150" y="2961975"/>
            <a:ext cx="633231" cy="5791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10.20 PM.png" id="567" name="Google Shape;567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21521" y="2864503"/>
            <a:ext cx="450229" cy="7741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10.02 PM.png" id="568" name="Google Shape;568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38801" y="2805450"/>
            <a:ext cx="513209" cy="7741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569" name="Google Shape;569;p4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36300" y="3298016"/>
            <a:ext cx="255282" cy="2394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570" name="Google Shape;570;p4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55359" y="3298016"/>
            <a:ext cx="255282" cy="2394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571" name="Google Shape;571;p4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20358" y="3298016"/>
            <a:ext cx="255282" cy="2394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aturals.png" id="572" name="Google Shape;572;p4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412448" y="2973362"/>
            <a:ext cx="411425" cy="4383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09.56 PM.png" id="573" name="Google Shape;573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6915" y="4240194"/>
            <a:ext cx="398477" cy="2128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.png" id="574" name="Google Shape;574;p48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82675" y="4057000"/>
            <a:ext cx="633231" cy="5791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10.20 PM.png" id="575" name="Google Shape;575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44446" y="3959528"/>
            <a:ext cx="450229" cy="7741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10.02 PM.png" id="576" name="Google Shape;576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09326" y="3900475"/>
            <a:ext cx="513209" cy="7741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577" name="Google Shape;577;p4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06825" y="4393041"/>
            <a:ext cx="255282" cy="2394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578" name="Google Shape;578;p4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54484" y="4393041"/>
            <a:ext cx="255282" cy="2394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579" name="Google Shape;579;p4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90883" y="4393041"/>
            <a:ext cx="255282" cy="2394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12-28 at 1.19.23 PM.png" id="580" name="Google Shape;580;p4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10375" y="1910265"/>
            <a:ext cx="411425" cy="3776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12-28 at 1.19.23 PM.png" id="581" name="Google Shape;581;p4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54000" y="3145165"/>
            <a:ext cx="411425" cy="3776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12-28 at 1.19.23 PM.png" id="582" name="Google Shape;582;p4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54000" y="4157790"/>
            <a:ext cx="411425" cy="377609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48"/>
          <p:cNvSpPr txBox="1"/>
          <p:nvPr/>
        </p:nvSpPr>
        <p:spPr>
          <a:xfrm>
            <a:off x="2573013" y="2843375"/>
            <a:ext cx="4833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7</a:t>
            </a:r>
            <a:endParaRPr sz="3600"/>
          </a:p>
        </p:txBody>
      </p:sp>
      <p:pic>
        <p:nvPicPr>
          <p:cNvPr descr="car.png" id="584" name="Google Shape;584;p4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460452" y="4134840"/>
            <a:ext cx="614998" cy="4235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obFront2_color.png" id="585" name="Google Shape;585;p4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347563" y="3858694"/>
            <a:ext cx="411424" cy="6767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af.png" id="586" name="Google Shape;586;p4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419863" y="3959527"/>
            <a:ext cx="583300" cy="5482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zz.png" id="587" name="Google Shape;587;p4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79748" y="3967852"/>
            <a:ext cx="731118" cy="531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af.png" id="588" name="Google Shape;588;p4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182961" y="2933027"/>
            <a:ext cx="565075" cy="5311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.png" id="589" name="Google Shape;589;p4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145026" y="2967175"/>
            <a:ext cx="659516" cy="45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49"/>
          <p:cNvSpPr txBox="1"/>
          <p:nvPr>
            <p:ph type="title"/>
          </p:nvPr>
        </p:nvSpPr>
        <p:spPr>
          <a:xfrm>
            <a:off x="311700" y="1532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Venn Diagrams</a:t>
            </a:r>
            <a:endParaRPr/>
          </a:p>
        </p:txBody>
      </p:sp>
      <p:pic>
        <p:nvPicPr>
          <p:cNvPr descr="Screen Shot 2016-02-01 at 11.20.29 PM.png" id="595" name="Google Shape;595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6620" y="1322800"/>
            <a:ext cx="741750" cy="724750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49"/>
          <p:cNvSpPr/>
          <p:nvPr/>
        </p:nvSpPr>
        <p:spPr>
          <a:xfrm>
            <a:off x="2017525" y="1322800"/>
            <a:ext cx="3054300" cy="3100500"/>
          </a:xfrm>
          <a:prstGeom prst="ellipse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Screen Shot 2016-02-01 at 11.20.41 PM.png" id="597" name="Google Shape;597;p49"/>
          <p:cNvPicPr preferRelativeResize="0"/>
          <p:nvPr/>
        </p:nvPicPr>
        <p:blipFill rotWithShape="1">
          <a:blip r:embed="rId4">
            <a:alphaModFix/>
          </a:blip>
          <a:srcRect b="0" l="5547" r="5556" t="0"/>
          <a:stretch/>
        </p:blipFill>
        <p:spPr>
          <a:xfrm>
            <a:off x="6533420" y="1322800"/>
            <a:ext cx="741750" cy="724750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Google Shape;598;p49"/>
          <p:cNvSpPr/>
          <p:nvPr/>
        </p:nvSpPr>
        <p:spPr>
          <a:xfrm>
            <a:off x="3846325" y="1322800"/>
            <a:ext cx="3054300" cy="3100500"/>
          </a:xfrm>
          <a:prstGeom prst="ellipse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49"/>
          <p:cNvSpPr/>
          <p:nvPr/>
        </p:nvSpPr>
        <p:spPr>
          <a:xfrm>
            <a:off x="1354050" y="1017650"/>
            <a:ext cx="6435900" cy="3763800"/>
          </a:xfrm>
          <a:prstGeom prst="rect">
            <a:avLst/>
          </a:prstGeom>
          <a:noFill/>
          <a:ln cap="flat" cmpd="sng" w="762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U.png" id="600" name="Google Shape;600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94400" y="1016075"/>
            <a:ext cx="817500" cy="91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50"/>
          <p:cNvSpPr txBox="1"/>
          <p:nvPr>
            <p:ph type="title"/>
          </p:nvPr>
        </p:nvSpPr>
        <p:spPr>
          <a:xfrm>
            <a:off x="311700" y="153250"/>
            <a:ext cx="65091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Venn Diagrams (Bob and Andy) </a:t>
            </a:r>
            <a:endParaRPr/>
          </a:p>
        </p:txBody>
      </p:sp>
      <p:pic>
        <p:nvPicPr>
          <p:cNvPr descr="Screen Shot 2016-02-01 at 11.20.29 PM.png" id="606" name="Google Shape;606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6620" y="1322800"/>
            <a:ext cx="741750" cy="724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2-01 at 11.20.41 PM.png" id="607" name="Google Shape;607;p50"/>
          <p:cNvPicPr preferRelativeResize="0"/>
          <p:nvPr/>
        </p:nvPicPr>
        <p:blipFill rotWithShape="1">
          <a:blip r:embed="rId4">
            <a:alphaModFix/>
          </a:blip>
          <a:srcRect b="0" l="5547" r="5556" t="0"/>
          <a:stretch/>
        </p:blipFill>
        <p:spPr>
          <a:xfrm>
            <a:off x="6533420" y="1322800"/>
            <a:ext cx="741750" cy="724750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p50"/>
          <p:cNvSpPr/>
          <p:nvPr/>
        </p:nvSpPr>
        <p:spPr>
          <a:xfrm>
            <a:off x="1047025" y="1045125"/>
            <a:ext cx="6742800" cy="3763800"/>
          </a:xfrm>
          <a:prstGeom prst="rect">
            <a:avLst/>
          </a:prstGeom>
          <a:noFill/>
          <a:ln cap="flat" cmpd="sng" w="762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U.png" id="609" name="Google Shape;609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94400" y="1016075"/>
            <a:ext cx="817500" cy="918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oyBox_color.png" id="610" name="Google Shape;610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94408" y="993700"/>
            <a:ext cx="1163667" cy="109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MNK_color.png" id="611" name="Google Shape;611;p5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15070" y="1394976"/>
            <a:ext cx="741750" cy="5803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iangleBlock.png" id="612" name="Google Shape;612;p5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03050" y="2432718"/>
            <a:ext cx="755875" cy="7476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zz.png" id="613" name="Google Shape;613;p5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13600" y="1680630"/>
            <a:ext cx="817500" cy="7520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block.png" id="614" name="Google Shape;614;p5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139768" y="1766472"/>
            <a:ext cx="652257" cy="580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obot.png" id="615" name="Google Shape;615;p5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185588" y="2346871"/>
            <a:ext cx="652250" cy="7845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af.png" id="616" name="Google Shape;616;p5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185600" y="3159097"/>
            <a:ext cx="606425" cy="72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eanut.png" id="617" name="Google Shape;617;p5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963476" y="3250982"/>
            <a:ext cx="755875" cy="6292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.png" id="618" name="Google Shape;618;p5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393875" y="1766478"/>
            <a:ext cx="817500" cy="698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ashell.png" id="619" name="Google Shape;619;p5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324096" y="2943267"/>
            <a:ext cx="755875" cy="656754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50"/>
          <p:cNvSpPr/>
          <p:nvPr/>
        </p:nvSpPr>
        <p:spPr>
          <a:xfrm>
            <a:off x="2017525" y="1322800"/>
            <a:ext cx="3054300" cy="3100500"/>
          </a:xfrm>
          <a:prstGeom prst="ellipse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layTeam_color.png" id="621" name="Google Shape;621;p50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609625" y="1394978"/>
            <a:ext cx="741750" cy="5803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dy_color.png" id="622" name="Google Shape;622;p50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654500" y="3749921"/>
            <a:ext cx="817499" cy="9249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obFront2_color.png" id="623" name="Google Shape;623;p50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458534" y="3677436"/>
            <a:ext cx="606425" cy="9974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lex1.png" id="624" name="Google Shape;624;p50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7049303" y="2405587"/>
            <a:ext cx="652250" cy="8678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maBear_color.png" id="625" name="Google Shape;625;p50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162599" y="2354163"/>
            <a:ext cx="741752" cy="769952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50"/>
          <p:cNvSpPr/>
          <p:nvPr/>
        </p:nvSpPr>
        <p:spPr>
          <a:xfrm>
            <a:off x="3820075" y="1289238"/>
            <a:ext cx="3054300" cy="3100500"/>
          </a:xfrm>
          <a:prstGeom prst="ellipse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51"/>
          <p:cNvSpPr txBox="1"/>
          <p:nvPr>
            <p:ph type="title"/>
          </p:nvPr>
        </p:nvSpPr>
        <p:spPr>
          <a:xfrm>
            <a:off x="311700" y="153250"/>
            <a:ext cx="51798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Venn Diagrams (Union) </a:t>
            </a:r>
            <a:endParaRPr/>
          </a:p>
        </p:txBody>
      </p:sp>
      <p:pic>
        <p:nvPicPr>
          <p:cNvPr descr="AunionB.png" id="632" name="Google Shape;632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4600" y="94488"/>
            <a:ext cx="2329117" cy="918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enndia.png" id="633" name="Google Shape;633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936812"/>
            <a:ext cx="7182421" cy="3825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52"/>
          <p:cNvSpPr txBox="1"/>
          <p:nvPr>
            <p:ph type="title"/>
          </p:nvPr>
        </p:nvSpPr>
        <p:spPr>
          <a:xfrm>
            <a:off x="311700" y="153250"/>
            <a:ext cx="51798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Venn Diagrams (Union) </a:t>
            </a:r>
            <a:endParaRPr/>
          </a:p>
        </p:txBody>
      </p:sp>
      <p:pic>
        <p:nvPicPr>
          <p:cNvPr descr="AunionB.png" id="639" name="Google Shape;639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4600" y="94488"/>
            <a:ext cx="2329117" cy="918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enndia.png" id="640" name="Google Shape;640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936812"/>
            <a:ext cx="7182421" cy="38256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enndiaunion.png" id="641" name="Google Shape;641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3000" y="936812"/>
            <a:ext cx="7182421" cy="3825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intersectB.png" id="646" name="Google Shape;646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3543" y="153250"/>
            <a:ext cx="2428031" cy="801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53"/>
          <p:cNvSpPr txBox="1"/>
          <p:nvPr>
            <p:ph type="title"/>
          </p:nvPr>
        </p:nvSpPr>
        <p:spPr>
          <a:xfrm>
            <a:off x="311700" y="153250"/>
            <a:ext cx="5589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Venn Diagrams (Intersection) </a:t>
            </a:r>
            <a:endParaRPr/>
          </a:p>
        </p:txBody>
      </p:sp>
      <p:pic>
        <p:nvPicPr>
          <p:cNvPr descr="venndia.png" id="648" name="Google Shape;648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4400" y="954250"/>
            <a:ext cx="7292742" cy="388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Writing a set:</a:t>
            </a:r>
            <a:endParaRPr/>
          </a:p>
        </p:txBody>
      </p:sp>
      <p:sp>
        <p:nvSpPr>
          <p:cNvPr id="118" name="Google Shape;118;p27"/>
          <p:cNvSpPr txBox="1"/>
          <p:nvPr>
            <p:ph idx="1" type="body"/>
          </p:nvPr>
        </p:nvSpPr>
        <p:spPr>
          <a:xfrm>
            <a:off x="311700" y="1228675"/>
            <a:ext cx="4654200" cy="52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First, we can list the elements:</a:t>
            </a:r>
            <a:endParaRPr/>
          </a:p>
        </p:txBody>
      </p:sp>
      <p:pic>
        <p:nvPicPr>
          <p:cNvPr descr="leftset.png" id="119" name="Google Shape;11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588" y="1884888"/>
            <a:ext cx="8286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ightset.png" id="120" name="Google Shape;12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2338" y="1972275"/>
            <a:ext cx="790575" cy="1895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121" name="Google Shape;121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7396" y="3070675"/>
            <a:ext cx="371475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13.46 PM.png" id="122" name="Google Shape;122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86900" y="2145475"/>
            <a:ext cx="1140064" cy="1410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ngneck.png" id="123" name="Google Shape;123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44650" y="1643225"/>
            <a:ext cx="1511925" cy="2153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zz.png" id="124" name="Google Shape;124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45324" y="1917526"/>
            <a:ext cx="1823725" cy="16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7"/>
          <p:cNvSpPr/>
          <p:nvPr/>
        </p:nvSpPr>
        <p:spPr>
          <a:xfrm rot="-5400000">
            <a:off x="1625349" y="3104750"/>
            <a:ext cx="957300" cy="22734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7"/>
          <p:cNvSpPr/>
          <p:nvPr/>
        </p:nvSpPr>
        <p:spPr>
          <a:xfrm flipH="1" rot="5400000">
            <a:off x="6284924" y="3104750"/>
            <a:ext cx="957300" cy="2273400"/>
          </a:xfrm>
          <a:prstGeom prst="bentArrow">
            <a:avLst>
              <a:gd fmla="val 25000" name="adj1"/>
              <a:gd fmla="val 24622" name="adj2"/>
              <a:gd fmla="val 27744" name="adj3"/>
              <a:gd fmla="val 43750" name="adj4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7"/>
          <p:cNvSpPr txBox="1"/>
          <p:nvPr/>
        </p:nvSpPr>
        <p:spPr>
          <a:xfrm>
            <a:off x="3321688" y="4148200"/>
            <a:ext cx="2224200" cy="6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Write these to mean it’s </a:t>
            </a:r>
            <a:endParaRPr sz="18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a set</a:t>
            </a:r>
            <a:endParaRPr sz="1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intersectB.png" id="653" name="Google Shape;653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3543" y="153250"/>
            <a:ext cx="2428031" cy="801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p54"/>
          <p:cNvSpPr txBox="1"/>
          <p:nvPr>
            <p:ph type="title"/>
          </p:nvPr>
        </p:nvSpPr>
        <p:spPr>
          <a:xfrm>
            <a:off x="311700" y="153250"/>
            <a:ext cx="5589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Venn Diagrams (Intersection) </a:t>
            </a:r>
            <a:endParaRPr/>
          </a:p>
        </p:txBody>
      </p:sp>
      <p:pic>
        <p:nvPicPr>
          <p:cNvPr descr="venndia.png" id="655" name="Google Shape;655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4400" y="954250"/>
            <a:ext cx="7292742" cy="3884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enndiaintersection.png" id="656" name="Google Shape;656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4400" y="954250"/>
            <a:ext cx="7292742" cy="388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complement.png" id="661" name="Google Shape;661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4875" y="99688"/>
            <a:ext cx="1045200" cy="908125"/>
          </a:xfrm>
          <a:prstGeom prst="rect">
            <a:avLst/>
          </a:prstGeom>
          <a:noFill/>
          <a:ln>
            <a:noFill/>
          </a:ln>
        </p:spPr>
      </p:pic>
      <p:sp>
        <p:nvSpPr>
          <p:cNvPr id="662" name="Google Shape;662;p55"/>
          <p:cNvSpPr txBox="1"/>
          <p:nvPr>
            <p:ph type="title"/>
          </p:nvPr>
        </p:nvSpPr>
        <p:spPr>
          <a:xfrm>
            <a:off x="124250" y="153263"/>
            <a:ext cx="57387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Venn Diagrams (Complement) </a:t>
            </a:r>
            <a:endParaRPr/>
          </a:p>
        </p:txBody>
      </p:sp>
      <p:pic>
        <p:nvPicPr>
          <p:cNvPr descr="vendiaA.png" id="663" name="Google Shape;663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5000" y="1030450"/>
            <a:ext cx="5407298" cy="388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complement.png" id="668" name="Google Shape;668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4875" y="99688"/>
            <a:ext cx="1045200" cy="908125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p56"/>
          <p:cNvSpPr txBox="1"/>
          <p:nvPr>
            <p:ph type="title"/>
          </p:nvPr>
        </p:nvSpPr>
        <p:spPr>
          <a:xfrm>
            <a:off x="124250" y="153263"/>
            <a:ext cx="57387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Venn Diagrams (Complement) </a:t>
            </a:r>
            <a:endParaRPr/>
          </a:p>
        </p:txBody>
      </p:sp>
      <p:pic>
        <p:nvPicPr>
          <p:cNvPr descr="vendiaA.png" id="670" name="Google Shape;670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5000" y="1030450"/>
            <a:ext cx="5407298" cy="3884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endiaAcomplement.png" id="671" name="Google Shape;671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5000" y="1030450"/>
            <a:ext cx="5407298" cy="388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compintersectB.png" id="676" name="Google Shape;676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9999" y="103624"/>
            <a:ext cx="3018775" cy="9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7" name="Google Shape;677;p57"/>
          <p:cNvSpPr txBox="1"/>
          <p:nvPr>
            <p:ph type="title"/>
          </p:nvPr>
        </p:nvSpPr>
        <p:spPr>
          <a:xfrm>
            <a:off x="311700" y="153250"/>
            <a:ext cx="52974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Venn Diagrams (All Together) </a:t>
            </a:r>
            <a:endParaRPr/>
          </a:p>
        </p:txBody>
      </p:sp>
      <p:pic>
        <p:nvPicPr>
          <p:cNvPr descr="venndia.png" id="678" name="Google Shape;678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4400" y="1030450"/>
            <a:ext cx="7292742" cy="388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compintersectB.png" id="683" name="Google Shape;683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6599" y="103624"/>
            <a:ext cx="3018775" cy="9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58"/>
          <p:cNvSpPr txBox="1"/>
          <p:nvPr>
            <p:ph type="title"/>
          </p:nvPr>
        </p:nvSpPr>
        <p:spPr>
          <a:xfrm>
            <a:off x="311700" y="1532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Venn Diagrams (All Together) </a:t>
            </a:r>
            <a:endParaRPr/>
          </a:p>
        </p:txBody>
      </p:sp>
      <p:pic>
        <p:nvPicPr>
          <p:cNvPr descr="venndia.png" id="685" name="Google Shape;685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4400" y="1030450"/>
            <a:ext cx="7292742" cy="3884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enndiaAcompinterB.png" id="686" name="Google Shape;686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4400" y="1030450"/>
            <a:ext cx="7292742" cy="388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You Try!:</a:t>
            </a:r>
            <a:endParaRPr/>
          </a:p>
        </p:txBody>
      </p:sp>
      <p:sp>
        <p:nvSpPr>
          <p:cNvPr id="692" name="Google Shape;692;p59"/>
          <p:cNvSpPr txBox="1"/>
          <p:nvPr>
            <p:ph idx="1" type="body"/>
          </p:nvPr>
        </p:nvSpPr>
        <p:spPr>
          <a:xfrm>
            <a:off x="311700" y="1234075"/>
            <a:ext cx="8520600" cy="51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Shade in the indicated sets in a Venn Diagram for the following:</a:t>
            </a:r>
            <a:endParaRPr/>
          </a:p>
        </p:txBody>
      </p:sp>
      <p:pic>
        <p:nvPicPr>
          <p:cNvPr descr="Screen Shot 2016-12-28 at 1.19.23 PM.png" id="693" name="Google Shape;693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8275" y="1961315"/>
            <a:ext cx="411425" cy="3776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oupwork.png" id="694" name="Google Shape;694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9700" y="1744975"/>
            <a:ext cx="3094225" cy="3248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12-28 at 1.19.23 PM.png" id="695" name="Google Shape;695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8275" y="2721990"/>
            <a:ext cx="411425" cy="3776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12-28 at 1.19.23 PM.png" id="696" name="Google Shape;696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7325" y="3592340"/>
            <a:ext cx="411425" cy="3776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12-28 at 1.19.23 PM.png" id="697" name="Google Shape;697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7325" y="4392890"/>
            <a:ext cx="411425" cy="377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8"/>
          <p:cNvSpPr txBox="1"/>
          <p:nvPr>
            <p:ph type="title"/>
          </p:nvPr>
        </p:nvSpPr>
        <p:spPr>
          <a:xfrm>
            <a:off x="311700" y="292850"/>
            <a:ext cx="83493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Writing a set: (no repetition) </a:t>
            </a:r>
            <a:endParaRPr/>
          </a:p>
        </p:txBody>
      </p:sp>
      <p:sp>
        <p:nvSpPr>
          <p:cNvPr id="133" name="Google Shape;133;p28"/>
          <p:cNvSpPr txBox="1"/>
          <p:nvPr>
            <p:ph idx="1" type="body"/>
          </p:nvPr>
        </p:nvSpPr>
        <p:spPr>
          <a:xfrm>
            <a:off x="311700" y="1228675"/>
            <a:ext cx="5432100" cy="52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We don’t stutter when we write a set!</a:t>
            </a:r>
            <a:endParaRPr/>
          </a:p>
        </p:txBody>
      </p:sp>
      <p:pic>
        <p:nvPicPr>
          <p:cNvPr descr="leftset.png" id="134" name="Google Shape;13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113" y="2304038"/>
            <a:ext cx="8286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ightset.png" id="135" name="Google Shape;13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2188" y="2322375"/>
            <a:ext cx="790575" cy="1895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136" name="Google Shape;136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91446" y="3489825"/>
            <a:ext cx="371475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13.46 PM.png" id="137" name="Google Shape;137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89800" y="2564625"/>
            <a:ext cx="1140064" cy="1410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ngneck.png" id="138" name="Google Shape;138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28525" y="2098825"/>
            <a:ext cx="1511925" cy="2153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zz.png" id="139" name="Google Shape;139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02124" y="2336676"/>
            <a:ext cx="1823725" cy="1677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140" name="Google Shape;140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89171" y="3489825"/>
            <a:ext cx="371475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ngneck.png" id="141" name="Google Shape;141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15462" y="2098825"/>
            <a:ext cx="1511925" cy="215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9"/>
          <p:cNvSpPr txBox="1"/>
          <p:nvPr>
            <p:ph type="title"/>
          </p:nvPr>
        </p:nvSpPr>
        <p:spPr>
          <a:xfrm>
            <a:off x="311700" y="292850"/>
            <a:ext cx="83493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Writing a set: (no repetition) </a:t>
            </a:r>
            <a:endParaRPr/>
          </a:p>
        </p:txBody>
      </p:sp>
      <p:sp>
        <p:nvSpPr>
          <p:cNvPr id="147" name="Google Shape;147;p29"/>
          <p:cNvSpPr txBox="1"/>
          <p:nvPr>
            <p:ph idx="1" type="body"/>
          </p:nvPr>
        </p:nvSpPr>
        <p:spPr>
          <a:xfrm>
            <a:off x="311700" y="1228675"/>
            <a:ext cx="5432100" cy="52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We don’t stutter when we write a set!</a:t>
            </a:r>
            <a:endParaRPr/>
          </a:p>
        </p:txBody>
      </p:sp>
      <p:pic>
        <p:nvPicPr>
          <p:cNvPr descr="leftset.png" id="148" name="Google Shape;14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113" y="2304038"/>
            <a:ext cx="8286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ightset.png" id="149" name="Google Shape;14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2188" y="2322375"/>
            <a:ext cx="790575" cy="1895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150" name="Google Shape;150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91446" y="3489825"/>
            <a:ext cx="371475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13.46 PM.png" id="151" name="Google Shape;151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89800" y="2564625"/>
            <a:ext cx="1140064" cy="1410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ngneck.png" id="152" name="Google Shape;152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28525" y="2098825"/>
            <a:ext cx="1511925" cy="2153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zz.png" id="153" name="Google Shape;153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02124" y="2336676"/>
            <a:ext cx="1823725" cy="1677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154" name="Google Shape;154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89171" y="3489825"/>
            <a:ext cx="371475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ngneck.png" id="155" name="Google Shape;155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15462" y="2098825"/>
            <a:ext cx="1511925" cy="2153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6" name="Google Shape;156;p29"/>
          <p:cNvCxnSpPr/>
          <p:nvPr/>
        </p:nvCxnSpPr>
        <p:spPr>
          <a:xfrm>
            <a:off x="6262200" y="1884650"/>
            <a:ext cx="1814700" cy="25428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7" name="Google Shape;157;p29"/>
          <p:cNvCxnSpPr/>
          <p:nvPr/>
        </p:nvCxnSpPr>
        <p:spPr>
          <a:xfrm flipH="1">
            <a:off x="6132575" y="1834775"/>
            <a:ext cx="1715100" cy="25827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ftset.png" id="162" name="Google Shape;16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588" y="970488"/>
            <a:ext cx="8286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ightset.png" id="163" name="Google Shape;16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2338" y="1057875"/>
            <a:ext cx="790575" cy="1895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164" name="Google Shape;164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7396" y="2156275"/>
            <a:ext cx="371475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13.46 PM.png" id="165" name="Google Shape;165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86900" y="1231075"/>
            <a:ext cx="1140064" cy="1410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ngneck.png" id="166" name="Google Shape;166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44650" y="805025"/>
            <a:ext cx="1511925" cy="2153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zz.png" id="167" name="Google Shape;167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45324" y="1003126"/>
            <a:ext cx="1823725" cy="1677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ftset.png" id="168" name="Google Shape;16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2925" y="3136688"/>
            <a:ext cx="8286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ightset.png" id="169" name="Google Shape;16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67675" y="3224075"/>
            <a:ext cx="790575" cy="1895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8.27.44 PM.png" id="170" name="Google Shape;170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14934" y="4322475"/>
            <a:ext cx="371475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13.46 PM.png" id="171" name="Google Shape;171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83150" y="3455150"/>
            <a:ext cx="1140064" cy="1410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ngneck.png" id="172" name="Google Shape;172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19987" y="2895025"/>
            <a:ext cx="1511925" cy="2153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zz.png" id="173" name="Google Shape;173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72862" y="3169326"/>
            <a:ext cx="1823725" cy="1677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09.56 PM.png" id="174" name="Google Shape;174;p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92949" y="3750090"/>
            <a:ext cx="693335" cy="51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0"/>
          <p:cNvSpPr txBox="1"/>
          <p:nvPr>
            <p:ph type="title"/>
          </p:nvPr>
        </p:nvSpPr>
        <p:spPr>
          <a:xfrm>
            <a:off x="311700" y="292850"/>
            <a:ext cx="63693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Writing a set: (ORDER IS NOT IMPORTANT)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Cardinality:</a:t>
            </a:r>
            <a:endParaRPr/>
          </a:p>
        </p:txBody>
      </p:sp>
      <p:sp>
        <p:nvSpPr>
          <p:cNvPr id="181" name="Google Shape;181;p31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We denote the number of elements of a set as</a:t>
            </a:r>
            <a:endParaRPr sz="1800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descr="Screen Shot 2016-02-03 at 11.12.31 AM.png" id="182" name="Google Shape;18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1813" y="2057400"/>
            <a:ext cx="3000375" cy="163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  <p:pic>
        <p:nvPicPr>
          <p:cNvPr descr="leftset.png" id="188" name="Google Shape;18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3163" y="980888"/>
            <a:ext cx="8286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ightset.png" id="189" name="Google Shape;18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2088" y="1093850"/>
            <a:ext cx="790575" cy="1895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13.46 PM.png" id="190" name="Google Shape;190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43150" y="1241475"/>
            <a:ext cx="1140064" cy="1410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ngneck.png" id="191" name="Google Shape;191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3700" y="739225"/>
            <a:ext cx="1511925" cy="2153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zz.png" id="192" name="Google Shape;192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01574" y="1013526"/>
            <a:ext cx="1823725" cy="1677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equals.png" id="193" name="Google Shape;193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4550" y="1338925"/>
            <a:ext cx="1511925" cy="1027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2-03 at 11.12.31 AM.png" id="194" name="Google Shape;194;p3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10963" y="3227575"/>
            <a:ext cx="3000375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1-28 at 9.09.56 PM.png" id="195" name="Google Shape;195;p3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249799" y="3751077"/>
            <a:ext cx="693335" cy="51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2"/>
          <p:cNvSpPr txBox="1"/>
          <p:nvPr/>
        </p:nvSpPr>
        <p:spPr>
          <a:xfrm>
            <a:off x="6181575" y="3151375"/>
            <a:ext cx="1097100" cy="15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3</a:t>
            </a:r>
            <a:endParaRPr sz="9600"/>
          </a:p>
        </p:txBody>
      </p:sp>
      <p:pic>
        <p:nvPicPr>
          <p:cNvPr descr="Screen Shot 2016-01-28 at 8.27.44 PM.png" id="197" name="Google Shape;197;p3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743646" y="2166675"/>
            <a:ext cx="371475" cy="48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Subsets </a:t>
            </a:r>
            <a:endParaRPr/>
          </a:p>
        </p:txBody>
      </p:sp>
      <p:pic>
        <p:nvPicPr>
          <p:cNvPr descr="AsubsetB.png" id="203" name="Google Shape;20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8225" y="2422425"/>
            <a:ext cx="6153150" cy="2162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3"/>
          <p:cNvSpPr txBox="1"/>
          <p:nvPr>
            <p:ph idx="1" type="body"/>
          </p:nvPr>
        </p:nvSpPr>
        <p:spPr>
          <a:xfrm>
            <a:off x="311700" y="1228675"/>
            <a:ext cx="85206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Definition:</a:t>
            </a:r>
            <a:r>
              <a:rPr lang="en"/>
              <a:t> A </a:t>
            </a:r>
            <a:r>
              <a:rPr b="1" lang="en"/>
              <a:t>subset</a:t>
            </a:r>
            <a:r>
              <a:rPr lang="en"/>
              <a:t> is made of </a:t>
            </a:r>
            <a:r>
              <a:rPr i="1" lang="en"/>
              <a:t>only</a:t>
            </a:r>
            <a:r>
              <a:rPr lang="en"/>
              <a:t> the elements of another set.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If A is a subset of B we write: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